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315" r:id="rId7"/>
    <p:sldId id="316" r:id="rId8"/>
    <p:sldId id="262" r:id="rId9"/>
    <p:sldId id="266" r:id="rId10"/>
    <p:sldId id="267" r:id="rId11"/>
    <p:sldId id="268" r:id="rId12"/>
    <p:sldId id="269" r:id="rId13"/>
    <p:sldId id="263" r:id="rId14"/>
    <p:sldId id="270" r:id="rId15"/>
    <p:sldId id="264" r:id="rId16"/>
    <p:sldId id="311" r:id="rId17"/>
    <p:sldId id="317" r:id="rId18"/>
    <p:sldId id="312" r:id="rId19"/>
    <p:sldId id="318" r:id="rId20"/>
    <p:sldId id="313" r:id="rId21"/>
    <p:sldId id="314" r:id="rId22"/>
    <p:sldId id="265" r:id="rId23"/>
    <p:sldId id="319" r:id="rId24"/>
  </p:sldIdLst>
  <p:sldSz cx="12192000" cy="6858000"/>
  <p:notesSz cx="6858000" cy="9144000"/>
  <p:defaultTex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45" d="100"/>
          <a:sy n="45" d="100"/>
        </p:scale>
        <p:origin x="828" y="4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제목 슬라이드">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60571B4E-67B2-49C5-59B5-11A207DDB9DA}"/>
              </a:ext>
            </a:extLst>
          </p:cNvPr>
          <p:cNvSpPr>
            <a:spLocks noGrp="1"/>
          </p:cNvSpPr>
          <p:nvPr>
            <p:ph type="ctrTitle"/>
          </p:nvPr>
        </p:nvSpPr>
        <p:spPr>
          <a:xfrm>
            <a:off x="1524000" y="1122363"/>
            <a:ext cx="9144000" cy="2387600"/>
          </a:xfrm>
        </p:spPr>
        <p:txBody>
          <a:bodyPr anchor="b"/>
          <a:lstStyle>
            <a:lvl1pPr algn="ctr">
              <a:defRPr sz="6000"/>
            </a:lvl1pPr>
          </a:lstStyle>
          <a:p>
            <a:r>
              <a:rPr lang="ko-KR" altLang="en-US"/>
              <a:t>마스터 제목 스타일 편집</a:t>
            </a:r>
          </a:p>
        </p:txBody>
      </p:sp>
      <p:sp>
        <p:nvSpPr>
          <p:cNvPr id="3" name="부제목 2">
            <a:extLst>
              <a:ext uri="{FF2B5EF4-FFF2-40B4-BE49-F238E27FC236}">
                <a16:creationId xmlns:a16="http://schemas.microsoft.com/office/drawing/2014/main" id="{01CCC0CC-E385-D749-2F84-4CF9492A05D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ko-KR" altLang="en-US"/>
              <a:t>클릭하여 마스터 부제목 스타일 편집</a:t>
            </a:r>
          </a:p>
        </p:txBody>
      </p:sp>
      <p:sp>
        <p:nvSpPr>
          <p:cNvPr id="4" name="날짜 개체 틀 3">
            <a:extLst>
              <a:ext uri="{FF2B5EF4-FFF2-40B4-BE49-F238E27FC236}">
                <a16:creationId xmlns:a16="http://schemas.microsoft.com/office/drawing/2014/main" id="{8277DDC6-2653-EE3A-6C4F-9F830F7ED2CC}"/>
              </a:ext>
            </a:extLst>
          </p:cNvPr>
          <p:cNvSpPr>
            <a:spLocks noGrp="1"/>
          </p:cNvSpPr>
          <p:nvPr>
            <p:ph type="dt" sz="half" idx="10"/>
          </p:nvPr>
        </p:nvSpPr>
        <p:spPr/>
        <p:txBody>
          <a:bodyPr/>
          <a:lstStyle/>
          <a:p>
            <a:fld id="{2D5081C5-6660-4EA6-9F1E-962D7BA4367F}" type="datetimeFigureOut">
              <a:rPr lang="ko-KR" altLang="en-US" smtClean="0"/>
              <a:t>2022-11-05</a:t>
            </a:fld>
            <a:endParaRPr lang="ko-KR" altLang="en-US"/>
          </a:p>
        </p:txBody>
      </p:sp>
      <p:sp>
        <p:nvSpPr>
          <p:cNvPr id="5" name="바닥글 개체 틀 4">
            <a:extLst>
              <a:ext uri="{FF2B5EF4-FFF2-40B4-BE49-F238E27FC236}">
                <a16:creationId xmlns:a16="http://schemas.microsoft.com/office/drawing/2014/main" id="{FFACAAE6-A33B-3FDF-AB4A-EA360C699E12}"/>
              </a:ext>
            </a:extLst>
          </p:cNvPr>
          <p:cNvSpPr>
            <a:spLocks noGrp="1"/>
          </p:cNvSpPr>
          <p:nvPr>
            <p:ph type="ftr" sz="quarter" idx="11"/>
          </p:nvPr>
        </p:nvSpPr>
        <p:spPr/>
        <p:txBody>
          <a:bodyPr/>
          <a:lstStyle/>
          <a:p>
            <a:endParaRPr lang="ko-KR" altLang="en-US"/>
          </a:p>
        </p:txBody>
      </p:sp>
      <p:sp>
        <p:nvSpPr>
          <p:cNvPr id="6" name="슬라이드 번호 개체 틀 5">
            <a:extLst>
              <a:ext uri="{FF2B5EF4-FFF2-40B4-BE49-F238E27FC236}">
                <a16:creationId xmlns:a16="http://schemas.microsoft.com/office/drawing/2014/main" id="{736FF5EA-B3AF-D643-E407-48A16BD7F2A3}"/>
              </a:ext>
            </a:extLst>
          </p:cNvPr>
          <p:cNvSpPr>
            <a:spLocks noGrp="1"/>
          </p:cNvSpPr>
          <p:nvPr>
            <p:ph type="sldNum" sz="quarter" idx="12"/>
          </p:nvPr>
        </p:nvSpPr>
        <p:spPr/>
        <p:txBody>
          <a:bodyPr/>
          <a:lstStyle/>
          <a:p>
            <a:fld id="{DFD5DDF9-A834-4FD6-8453-97F5CF6A3621}" type="slidenum">
              <a:rPr lang="ko-KR" altLang="en-US" smtClean="0"/>
              <a:t>‹#›</a:t>
            </a:fld>
            <a:endParaRPr lang="ko-KR" altLang="en-US"/>
          </a:p>
        </p:txBody>
      </p:sp>
    </p:spTree>
    <p:extLst>
      <p:ext uri="{BB962C8B-B14F-4D97-AF65-F5344CB8AC3E}">
        <p14:creationId xmlns:p14="http://schemas.microsoft.com/office/powerpoint/2010/main" val="5424281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제목 및 세로 텍스트">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46A916E0-C6E3-C02A-4E78-F84D359A46C7}"/>
              </a:ext>
            </a:extLst>
          </p:cNvPr>
          <p:cNvSpPr>
            <a:spLocks noGrp="1"/>
          </p:cNvSpPr>
          <p:nvPr>
            <p:ph type="title"/>
          </p:nvPr>
        </p:nvSpPr>
        <p:spPr/>
        <p:txBody>
          <a:bodyPr/>
          <a:lstStyle/>
          <a:p>
            <a:r>
              <a:rPr lang="ko-KR" altLang="en-US"/>
              <a:t>마스터 제목 스타일 편집</a:t>
            </a:r>
          </a:p>
        </p:txBody>
      </p:sp>
      <p:sp>
        <p:nvSpPr>
          <p:cNvPr id="3" name="세로 텍스트 개체 틀 2">
            <a:extLst>
              <a:ext uri="{FF2B5EF4-FFF2-40B4-BE49-F238E27FC236}">
                <a16:creationId xmlns:a16="http://schemas.microsoft.com/office/drawing/2014/main" id="{DEA20B1D-7E96-6CC5-C39A-65D88A353B4E}"/>
              </a:ext>
            </a:extLst>
          </p:cNvPr>
          <p:cNvSpPr>
            <a:spLocks noGrp="1"/>
          </p:cNvSpPr>
          <p:nvPr>
            <p:ph type="body" orient="vert" idx="1"/>
          </p:nvPr>
        </p:nvSpPr>
        <p:spPr/>
        <p:txBody>
          <a:bodyPr vert="eaVert"/>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p>
        </p:txBody>
      </p:sp>
      <p:sp>
        <p:nvSpPr>
          <p:cNvPr id="4" name="날짜 개체 틀 3">
            <a:extLst>
              <a:ext uri="{FF2B5EF4-FFF2-40B4-BE49-F238E27FC236}">
                <a16:creationId xmlns:a16="http://schemas.microsoft.com/office/drawing/2014/main" id="{6D17571B-D088-7C87-5902-6F41FB34134C}"/>
              </a:ext>
            </a:extLst>
          </p:cNvPr>
          <p:cNvSpPr>
            <a:spLocks noGrp="1"/>
          </p:cNvSpPr>
          <p:nvPr>
            <p:ph type="dt" sz="half" idx="10"/>
          </p:nvPr>
        </p:nvSpPr>
        <p:spPr/>
        <p:txBody>
          <a:bodyPr/>
          <a:lstStyle/>
          <a:p>
            <a:fld id="{2D5081C5-6660-4EA6-9F1E-962D7BA4367F}" type="datetimeFigureOut">
              <a:rPr lang="ko-KR" altLang="en-US" smtClean="0"/>
              <a:t>2022-11-05</a:t>
            </a:fld>
            <a:endParaRPr lang="ko-KR" altLang="en-US"/>
          </a:p>
        </p:txBody>
      </p:sp>
      <p:sp>
        <p:nvSpPr>
          <p:cNvPr id="5" name="바닥글 개체 틀 4">
            <a:extLst>
              <a:ext uri="{FF2B5EF4-FFF2-40B4-BE49-F238E27FC236}">
                <a16:creationId xmlns:a16="http://schemas.microsoft.com/office/drawing/2014/main" id="{E07DCF52-3CFC-BA24-2EB8-4A01D2666A0F}"/>
              </a:ext>
            </a:extLst>
          </p:cNvPr>
          <p:cNvSpPr>
            <a:spLocks noGrp="1"/>
          </p:cNvSpPr>
          <p:nvPr>
            <p:ph type="ftr" sz="quarter" idx="11"/>
          </p:nvPr>
        </p:nvSpPr>
        <p:spPr/>
        <p:txBody>
          <a:bodyPr/>
          <a:lstStyle/>
          <a:p>
            <a:endParaRPr lang="ko-KR" altLang="en-US"/>
          </a:p>
        </p:txBody>
      </p:sp>
      <p:sp>
        <p:nvSpPr>
          <p:cNvPr id="6" name="슬라이드 번호 개체 틀 5">
            <a:extLst>
              <a:ext uri="{FF2B5EF4-FFF2-40B4-BE49-F238E27FC236}">
                <a16:creationId xmlns:a16="http://schemas.microsoft.com/office/drawing/2014/main" id="{16D958F3-B9FB-4C89-E4D0-BF76385C3D6A}"/>
              </a:ext>
            </a:extLst>
          </p:cNvPr>
          <p:cNvSpPr>
            <a:spLocks noGrp="1"/>
          </p:cNvSpPr>
          <p:nvPr>
            <p:ph type="sldNum" sz="quarter" idx="12"/>
          </p:nvPr>
        </p:nvSpPr>
        <p:spPr/>
        <p:txBody>
          <a:bodyPr/>
          <a:lstStyle/>
          <a:p>
            <a:fld id="{DFD5DDF9-A834-4FD6-8453-97F5CF6A3621}" type="slidenum">
              <a:rPr lang="ko-KR" altLang="en-US" smtClean="0"/>
              <a:t>‹#›</a:t>
            </a:fld>
            <a:endParaRPr lang="ko-KR" altLang="en-US"/>
          </a:p>
        </p:txBody>
      </p:sp>
    </p:spTree>
    <p:extLst>
      <p:ext uri="{BB962C8B-B14F-4D97-AF65-F5344CB8AC3E}">
        <p14:creationId xmlns:p14="http://schemas.microsoft.com/office/powerpoint/2010/main" val="29968153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세로 제목 및 텍스트">
    <p:spTree>
      <p:nvGrpSpPr>
        <p:cNvPr id="1" name=""/>
        <p:cNvGrpSpPr/>
        <p:nvPr/>
      </p:nvGrpSpPr>
      <p:grpSpPr>
        <a:xfrm>
          <a:off x="0" y="0"/>
          <a:ext cx="0" cy="0"/>
          <a:chOff x="0" y="0"/>
          <a:chExt cx="0" cy="0"/>
        </a:xfrm>
      </p:grpSpPr>
      <p:sp>
        <p:nvSpPr>
          <p:cNvPr id="2" name="세로 제목 1">
            <a:extLst>
              <a:ext uri="{FF2B5EF4-FFF2-40B4-BE49-F238E27FC236}">
                <a16:creationId xmlns:a16="http://schemas.microsoft.com/office/drawing/2014/main" id="{8127EB2D-FA39-47F1-1866-3697CBD0E1EA}"/>
              </a:ext>
            </a:extLst>
          </p:cNvPr>
          <p:cNvSpPr>
            <a:spLocks noGrp="1"/>
          </p:cNvSpPr>
          <p:nvPr>
            <p:ph type="title" orient="vert"/>
          </p:nvPr>
        </p:nvSpPr>
        <p:spPr>
          <a:xfrm>
            <a:off x="8724900" y="365125"/>
            <a:ext cx="2628900" cy="5811838"/>
          </a:xfrm>
        </p:spPr>
        <p:txBody>
          <a:bodyPr vert="eaVert"/>
          <a:lstStyle/>
          <a:p>
            <a:r>
              <a:rPr lang="ko-KR" altLang="en-US"/>
              <a:t>마스터 제목 스타일 편집</a:t>
            </a:r>
          </a:p>
        </p:txBody>
      </p:sp>
      <p:sp>
        <p:nvSpPr>
          <p:cNvPr id="3" name="세로 텍스트 개체 틀 2">
            <a:extLst>
              <a:ext uri="{FF2B5EF4-FFF2-40B4-BE49-F238E27FC236}">
                <a16:creationId xmlns:a16="http://schemas.microsoft.com/office/drawing/2014/main" id="{428749E7-6E6C-4B93-E0E7-8B1E18389DF9}"/>
              </a:ext>
            </a:extLst>
          </p:cNvPr>
          <p:cNvSpPr>
            <a:spLocks noGrp="1"/>
          </p:cNvSpPr>
          <p:nvPr>
            <p:ph type="body" orient="vert" idx="1"/>
          </p:nvPr>
        </p:nvSpPr>
        <p:spPr>
          <a:xfrm>
            <a:off x="838200" y="365125"/>
            <a:ext cx="7734300" cy="5811838"/>
          </a:xfrm>
        </p:spPr>
        <p:txBody>
          <a:bodyPr vert="eaVert"/>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p>
        </p:txBody>
      </p:sp>
      <p:sp>
        <p:nvSpPr>
          <p:cNvPr id="4" name="날짜 개체 틀 3">
            <a:extLst>
              <a:ext uri="{FF2B5EF4-FFF2-40B4-BE49-F238E27FC236}">
                <a16:creationId xmlns:a16="http://schemas.microsoft.com/office/drawing/2014/main" id="{5EC3723A-6D88-C00C-AA4C-5D77C24D5752}"/>
              </a:ext>
            </a:extLst>
          </p:cNvPr>
          <p:cNvSpPr>
            <a:spLocks noGrp="1"/>
          </p:cNvSpPr>
          <p:nvPr>
            <p:ph type="dt" sz="half" idx="10"/>
          </p:nvPr>
        </p:nvSpPr>
        <p:spPr/>
        <p:txBody>
          <a:bodyPr/>
          <a:lstStyle/>
          <a:p>
            <a:fld id="{2D5081C5-6660-4EA6-9F1E-962D7BA4367F}" type="datetimeFigureOut">
              <a:rPr lang="ko-KR" altLang="en-US" smtClean="0"/>
              <a:t>2022-11-05</a:t>
            </a:fld>
            <a:endParaRPr lang="ko-KR" altLang="en-US"/>
          </a:p>
        </p:txBody>
      </p:sp>
      <p:sp>
        <p:nvSpPr>
          <p:cNvPr id="5" name="바닥글 개체 틀 4">
            <a:extLst>
              <a:ext uri="{FF2B5EF4-FFF2-40B4-BE49-F238E27FC236}">
                <a16:creationId xmlns:a16="http://schemas.microsoft.com/office/drawing/2014/main" id="{C3ADA812-C1B9-9EC1-6DD4-87AA37AECA64}"/>
              </a:ext>
            </a:extLst>
          </p:cNvPr>
          <p:cNvSpPr>
            <a:spLocks noGrp="1"/>
          </p:cNvSpPr>
          <p:nvPr>
            <p:ph type="ftr" sz="quarter" idx="11"/>
          </p:nvPr>
        </p:nvSpPr>
        <p:spPr/>
        <p:txBody>
          <a:bodyPr/>
          <a:lstStyle/>
          <a:p>
            <a:endParaRPr lang="ko-KR" altLang="en-US"/>
          </a:p>
        </p:txBody>
      </p:sp>
      <p:sp>
        <p:nvSpPr>
          <p:cNvPr id="6" name="슬라이드 번호 개체 틀 5">
            <a:extLst>
              <a:ext uri="{FF2B5EF4-FFF2-40B4-BE49-F238E27FC236}">
                <a16:creationId xmlns:a16="http://schemas.microsoft.com/office/drawing/2014/main" id="{F2D1738D-405B-C063-7333-CBF77A610C6E}"/>
              </a:ext>
            </a:extLst>
          </p:cNvPr>
          <p:cNvSpPr>
            <a:spLocks noGrp="1"/>
          </p:cNvSpPr>
          <p:nvPr>
            <p:ph type="sldNum" sz="quarter" idx="12"/>
          </p:nvPr>
        </p:nvSpPr>
        <p:spPr/>
        <p:txBody>
          <a:bodyPr/>
          <a:lstStyle/>
          <a:p>
            <a:fld id="{DFD5DDF9-A834-4FD6-8453-97F5CF6A3621}" type="slidenum">
              <a:rPr lang="ko-KR" altLang="en-US" smtClean="0"/>
              <a:t>‹#›</a:t>
            </a:fld>
            <a:endParaRPr lang="ko-KR" altLang="en-US"/>
          </a:p>
        </p:txBody>
      </p:sp>
    </p:spTree>
    <p:extLst>
      <p:ext uri="{BB962C8B-B14F-4D97-AF65-F5344CB8AC3E}">
        <p14:creationId xmlns:p14="http://schemas.microsoft.com/office/powerpoint/2010/main" val="33985900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B86C6B09-D99E-3FA4-3200-883AD6FB30C8}"/>
              </a:ext>
            </a:extLst>
          </p:cNvPr>
          <p:cNvSpPr>
            <a:spLocks noGrp="1"/>
          </p:cNvSpPr>
          <p:nvPr>
            <p:ph type="title"/>
          </p:nvPr>
        </p:nvSpPr>
        <p:spPr/>
        <p:txBody>
          <a:bodyPr/>
          <a:lstStyle/>
          <a:p>
            <a:r>
              <a:rPr lang="ko-KR" altLang="en-US"/>
              <a:t>마스터 제목 스타일 편집</a:t>
            </a:r>
          </a:p>
        </p:txBody>
      </p:sp>
      <p:sp>
        <p:nvSpPr>
          <p:cNvPr id="3" name="내용 개체 틀 2">
            <a:extLst>
              <a:ext uri="{FF2B5EF4-FFF2-40B4-BE49-F238E27FC236}">
                <a16:creationId xmlns:a16="http://schemas.microsoft.com/office/drawing/2014/main" id="{9D05E34E-C3D9-066C-84E8-6CAE559D27E4}"/>
              </a:ext>
            </a:extLst>
          </p:cNvPr>
          <p:cNvSpPr>
            <a:spLocks noGrp="1"/>
          </p:cNvSpPr>
          <p:nvPr>
            <p:ph idx="1"/>
          </p:nvPr>
        </p:nvSpPr>
        <p:spPr/>
        <p:txBody>
          <a:body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p>
        </p:txBody>
      </p:sp>
      <p:sp>
        <p:nvSpPr>
          <p:cNvPr id="4" name="날짜 개체 틀 3">
            <a:extLst>
              <a:ext uri="{FF2B5EF4-FFF2-40B4-BE49-F238E27FC236}">
                <a16:creationId xmlns:a16="http://schemas.microsoft.com/office/drawing/2014/main" id="{8A1F2445-9FA5-B64C-3233-55971821ED3C}"/>
              </a:ext>
            </a:extLst>
          </p:cNvPr>
          <p:cNvSpPr>
            <a:spLocks noGrp="1"/>
          </p:cNvSpPr>
          <p:nvPr>
            <p:ph type="dt" sz="half" idx="10"/>
          </p:nvPr>
        </p:nvSpPr>
        <p:spPr/>
        <p:txBody>
          <a:bodyPr/>
          <a:lstStyle/>
          <a:p>
            <a:fld id="{2D5081C5-6660-4EA6-9F1E-962D7BA4367F}" type="datetimeFigureOut">
              <a:rPr lang="ko-KR" altLang="en-US" smtClean="0"/>
              <a:t>2022-11-05</a:t>
            </a:fld>
            <a:endParaRPr lang="ko-KR" altLang="en-US"/>
          </a:p>
        </p:txBody>
      </p:sp>
      <p:sp>
        <p:nvSpPr>
          <p:cNvPr id="5" name="바닥글 개체 틀 4">
            <a:extLst>
              <a:ext uri="{FF2B5EF4-FFF2-40B4-BE49-F238E27FC236}">
                <a16:creationId xmlns:a16="http://schemas.microsoft.com/office/drawing/2014/main" id="{0ACA792A-012A-9D56-41AF-55098E6ED984}"/>
              </a:ext>
            </a:extLst>
          </p:cNvPr>
          <p:cNvSpPr>
            <a:spLocks noGrp="1"/>
          </p:cNvSpPr>
          <p:nvPr>
            <p:ph type="ftr" sz="quarter" idx="11"/>
          </p:nvPr>
        </p:nvSpPr>
        <p:spPr/>
        <p:txBody>
          <a:bodyPr/>
          <a:lstStyle/>
          <a:p>
            <a:endParaRPr lang="ko-KR" altLang="en-US"/>
          </a:p>
        </p:txBody>
      </p:sp>
      <p:sp>
        <p:nvSpPr>
          <p:cNvPr id="6" name="슬라이드 번호 개체 틀 5">
            <a:extLst>
              <a:ext uri="{FF2B5EF4-FFF2-40B4-BE49-F238E27FC236}">
                <a16:creationId xmlns:a16="http://schemas.microsoft.com/office/drawing/2014/main" id="{D558D1F8-D580-8261-FFB2-5A14D57E90AB}"/>
              </a:ext>
            </a:extLst>
          </p:cNvPr>
          <p:cNvSpPr>
            <a:spLocks noGrp="1"/>
          </p:cNvSpPr>
          <p:nvPr>
            <p:ph type="sldNum" sz="quarter" idx="12"/>
          </p:nvPr>
        </p:nvSpPr>
        <p:spPr/>
        <p:txBody>
          <a:bodyPr/>
          <a:lstStyle/>
          <a:p>
            <a:fld id="{DFD5DDF9-A834-4FD6-8453-97F5CF6A3621}" type="slidenum">
              <a:rPr lang="ko-KR" altLang="en-US" smtClean="0"/>
              <a:t>‹#›</a:t>
            </a:fld>
            <a:endParaRPr lang="ko-KR" altLang="en-US"/>
          </a:p>
        </p:txBody>
      </p:sp>
    </p:spTree>
    <p:extLst>
      <p:ext uri="{BB962C8B-B14F-4D97-AF65-F5344CB8AC3E}">
        <p14:creationId xmlns:p14="http://schemas.microsoft.com/office/powerpoint/2010/main" val="19363682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747C1CA9-32EE-5D63-EEAD-61AFFC90FA33}"/>
              </a:ext>
            </a:extLst>
          </p:cNvPr>
          <p:cNvSpPr>
            <a:spLocks noGrp="1"/>
          </p:cNvSpPr>
          <p:nvPr>
            <p:ph type="title"/>
          </p:nvPr>
        </p:nvSpPr>
        <p:spPr>
          <a:xfrm>
            <a:off x="831850" y="1709738"/>
            <a:ext cx="10515600" cy="2852737"/>
          </a:xfrm>
        </p:spPr>
        <p:txBody>
          <a:bodyPr anchor="b"/>
          <a:lstStyle>
            <a:lvl1pPr>
              <a:defRPr sz="6000"/>
            </a:lvl1pPr>
          </a:lstStyle>
          <a:p>
            <a:r>
              <a:rPr lang="ko-KR" altLang="en-US"/>
              <a:t>마스터 제목 스타일 편집</a:t>
            </a:r>
          </a:p>
        </p:txBody>
      </p:sp>
      <p:sp>
        <p:nvSpPr>
          <p:cNvPr id="3" name="텍스트 개체 틀 2">
            <a:extLst>
              <a:ext uri="{FF2B5EF4-FFF2-40B4-BE49-F238E27FC236}">
                <a16:creationId xmlns:a16="http://schemas.microsoft.com/office/drawing/2014/main" id="{D42CBD57-D37E-43F0-62EB-B2A52A8C2E5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ko-KR" altLang="en-US"/>
              <a:t>마스터 텍스트 스타일을 편집하려면 클릭</a:t>
            </a:r>
          </a:p>
        </p:txBody>
      </p:sp>
      <p:sp>
        <p:nvSpPr>
          <p:cNvPr id="4" name="날짜 개체 틀 3">
            <a:extLst>
              <a:ext uri="{FF2B5EF4-FFF2-40B4-BE49-F238E27FC236}">
                <a16:creationId xmlns:a16="http://schemas.microsoft.com/office/drawing/2014/main" id="{97FDB65D-3B16-58BB-8552-CEB451821378}"/>
              </a:ext>
            </a:extLst>
          </p:cNvPr>
          <p:cNvSpPr>
            <a:spLocks noGrp="1"/>
          </p:cNvSpPr>
          <p:nvPr>
            <p:ph type="dt" sz="half" idx="10"/>
          </p:nvPr>
        </p:nvSpPr>
        <p:spPr/>
        <p:txBody>
          <a:bodyPr/>
          <a:lstStyle/>
          <a:p>
            <a:fld id="{2D5081C5-6660-4EA6-9F1E-962D7BA4367F}" type="datetimeFigureOut">
              <a:rPr lang="ko-KR" altLang="en-US" smtClean="0"/>
              <a:t>2022-11-05</a:t>
            </a:fld>
            <a:endParaRPr lang="ko-KR" altLang="en-US"/>
          </a:p>
        </p:txBody>
      </p:sp>
      <p:sp>
        <p:nvSpPr>
          <p:cNvPr id="5" name="바닥글 개체 틀 4">
            <a:extLst>
              <a:ext uri="{FF2B5EF4-FFF2-40B4-BE49-F238E27FC236}">
                <a16:creationId xmlns:a16="http://schemas.microsoft.com/office/drawing/2014/main" id="{E0BBAF39-66BC-B41B-B99C-4CA2DEE126B7}"/>
              </a:ext>
            </a:extLst>
          </p:cNvPr>
          <p:cNvSpPr>
            <a:spLocks noGrp="1"/>
          </p:cNvSpPr>
          <p:nvPr>
            <p:ph type="ftr" sz="quarter" idx="11"/>
          </p:nvPr>
        </p:nvSpPr>
        <p:spPr/>
        <p:txBody>
          <a:bodyPr/>
          <a:lstStyle/>
          <a:p>
            <a:endParaRPr lang="ko-KR" altLang="en-US"/>
          </a:p>
        </p:txBody>
      </p:sp>
      <p:sp>
        <p:nvSpPr>
          <p:cNvPr id="6" name="슬라이드 번호 개체 틀 5">
            <a:extLst>
              <a:ext uri="{FF2B5EF4-FFF2-40B4-BE49-F238E27FC236}">
                <a16:creationId xmlns:a16="http://schemas.microsoft.com/office/drawing/2014/main" id="{1B76B631-02AA-499B-471A-BBF9AB36B804}"/>
              </a:ext>
            </a:extLst>
          </p:cNvPr>
          <p:cNvSpPr>
            <a:spLocks noGrp="1"/>
          </p:cNvSpPr>
          <p:nvPr>
            <p:ph type="sldNum" sz="quarter" idx="12"/>
          </p:nvPr>
        </p:nvSpPr>
        <p:spPr/>
        <p:txBody>
          <a:bodyPr/>
          <a:lstStyle/>
          <a:p>
            <a:fld id="{DFD5DDF9-A834-4FD6-8453-97F5CF6A3621}" type="slidenum">
              <a:rPr lang="ko-KR" altLang="en-US" smtClean="0"/>
              <a:t>‹#›</a:t>
            </a:fld>
            <a:endParaRPr lang="ko-KR" altLang="en-US"/>
          </a:p>
        </p:txBody>
      </p:sp>
    </p:spTree>
    <p:extLst>
      <p:ext uri="{BB962C8B-B14F-4D97-AF65-F5344CB8AC3E}">
        <p14:creationId xmlns:p14="http://schemas.microsoft.com/office/powerpoint/2010/main" val="23188423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콘텐츠 2개">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196DF2DB-DE00-A50C-8E99-ADFD12AC56FF}"/>
              </a:ext>
            </a:extLst>
          </p:cNvPr>
          <p:cNvSpPr>
            <a:spLocks noGrp="1"/>
          </p:cNvSpPr>
          <p:nvPr>
            <p:ph type="title"/>
          </p:nvPr>
        </p:nvSpPr>
        <p:spPr/>
        <p:txBody>
          <a:bodyPr/>
          <a:lstStyle/>
          <a:p>
            <a:r>
              <a:rPr lang="ko-KR" altLang="en-US"/>
              <a:t>마스터 제목 스타일 편집</a:t>
            </a:r>
          </a:p>
        </p:txBody>
      </p:sp>
      <p:sp>
        <p:nvSpPr>
          <p:cNvPr id="3" name="내용 개체 틀 2">
            <a:extLst>
              <a:ext uri="{FF2B5EF4-FFF2-40B4-BE49-F238E27FC236}">
                <a16:creationId xmlns:a16="http://schemas.microsoft.com/office/drawing/2014/main" id="{B155F390-912B-C1A2-451E-EFF90C672587}"/>
              </a:ext>
            </a:extLst>
          </p:cNvPr>
          <p:cNvSpPr>
            <a:spLocks noGrp="1"/>
          </p:cNvSpPr>
          <p:nvPr>
            <p:ph sz="half" idx="1"/>
          </p:nvPr>
        </p:nvSpPr>
        <p:spPr>
          <a:xfrm>
            <a:off x="838200" y="1825625"/>
            <a:ext cx="5181600" cy="4351338"/>
          </a:xfrm>
        </p:spPr>
        <p:txBody>
          <a:body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p>
        </p:txBody>
      </p:sp>
      <p:sp>
        <p:nvSpPr>
          <p:cNvPr id="4" name="내용 개체 틀 3">
            <a:extLst>
              <a:ext uri="{FF2B5EF4-FFF2-40B4-BE49-F238E27FC236}">
                <a16:creationId xmlns:a16="http://schemas.microsoft.com/office/drawing/2014/main" id="{3E77DE16-1586-6237-7027-507D5620D3B1}"/>
              </a:ext>
            </a:extLst>
          </p:cNvPr>
          <p:cNvSpPr>
            <a:spLocks noGrp="1"/>
          </p:cNvSpPr>
          <p:nvPr>
            <p:ph sz="half" idx="2"/>
          </p:nvPr>
        </p:nvSpPr>
        <p:spPr>
          <a:xfrm>
            <a:off x="6172200" y="1825625"/>
            <a:ext cx="5181600" cy="4351338"/>
          </a:xfrm>
        </p:spPr>
        <p:txBody>
          <a:body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p>
        </p:txBody>
      </p:sp>
      <p:sp>
        <p:nvSpPr>
          <p:cNvPr id="5" name="날짜 개체 틀 4">
            <a:extLst>
              <a:ext uri="{FF2B5EF4-FFF2-40B4-BE49-F238E27FC236}">
                <a16:creationId xmlns:a16="http://schemas.microsoft.com/office/drawing/2014/main" id="{EE42E017-D88E-D80E-2753-40C2E4582F0F}"/>
              </a:ext>
            </a:extLst>
          </p:cNvPr>
          <p:cNvSpPr>
            <a:spLocks noGrp="1"/>
          </p:cNvSpPr>
          <p:nvPr>
            <p:ph type="dt" sz="half" idx="10"/>
          </p:nvPr>
        </p:nvSpPr>
        <p:spPr/>
        <p:txBody>
          <a:bodyPr/>
          <a:lstStyle/>
          <a:p>
            <a:fld id="{2D5081C5-6660-4EA6-9F1E-962D7BA4367F}" type="datetimeFigureOut">
              <a:rPr lang="ko-KR" altLang="en-US" smtClean="0"/>
              <a:t>2022-11-05</a:t>
            </a:fld>
            <a:endParaRPr lang="ko-KR" altLang="en-US"/>
          </a:p>
        </p:txBody>
      </p:sp>
      <p:sp>
        <p:nvSpPr>
          <p:cNvPr id="6" name="바닥글 개체 틀 5">
            <a:extLst>
              <a:ext uri="{FF2B5EF4-FFF2-40B4-BE49-F238E27FC236}">
                <a16:creationId xmlns:a16="http://schemas.microsoft.com/office/drawing/2014/main" id="{53BC7766-A362-C9B1-041C-52C8EA30D46B}"/>
              </a:ext>
            </a:extLst>
          </p:cNvPr>
          <p:cNvSpPr>
            <a:spLocks noGrp="1"/>
          </p:cNvSpPr>
          <p:nvPr>
            <p:ph type="ftr" sz="quarter" idx="11"/>
          </p:nvPr>
        </p:nvSpPr>
        <p:spPr/>
        <p:txBody>
          <a:bodyPr/>
          <a:lstStyle/>
          <a:p>
            <a:endParaRPr lang="ko-KR" altLang="en-US"/>
          </a:p>
        </p:txBody>
      </p:sp>
      <p:sp>
        <p:nvSpPr>
          <p:cNvPr id="7" name="슬라이드 번호 개체 틀 6">
            <a:extLst>
              <a:ext uri="{FF2B5EF4-FFF2-40B4-BE49-F238E27FC236}">
                <a16:creationId xmlns:a16="http://schemas.microsoft.com/office/drawing/2014/main" id="{581F7D00-EAD1-39A4-9844-6592FFD0779C}"/>
              </a:ext>
            </a:extLst>
          </p:cNvPr>
          <p:cNvSpPr>
            <a:spLocks noGrp="1"/>
          </p:cNvSpPr>
          <p:nvPr>
            <p:ph type="sldNum" sz="quarter" idx="12"/>
          </p:nvPr>
        </p:nvSpPr>
        <p:spPr/>
        <p:txBody>
          <a:bodyPr/>
          <a:lstStyle/>
          <a:p>
            <a:fld id="{DFD5DDF9-A834-4FD6-8453-97F5CF6A3621}" type="slidenum">
              <a:rPr lang="ko-KR" altLang="en-US" smtClean="0"/>
              <a:t>‹#›</a:t>
            </a:fld>
            <a:endParaRPr lang="ko-KR" altLang="en-US"/>
          </a:p>
        </p:txBody>
      </p:sp>
    </p:spTree>
    <p:extLst>
      <p:ext uri="{BB962C8B-B14F-4D97-AF65-F5344CB8AC3E}">
        <p14:creationId xmlns:p14="http://schemas.microsoft.com/office/powerpoint/2010/main" val="34291499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비교">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77388833-0DCD-3904-6920-8D4E92224D23}"/>
              </a:ext>
            </a:extLst>
          </p:cNvPr>
          <p:cNvSpPr>
            <a:spLocks noGrp="1"/>
          </p:cNvSpPr>
          <p:nvPr>
            <p:ph type="title"/>
          </p:nvPr>
        </p:nvSpPr>
        <p:spPr>
          <a:xfrm>
            <a:off x="839788" y="365125"/>
            <a:ext cx="10515600" cy="1325563"/>
          </a:xfrm>
        </p:spPr>
        <p:txBody>
          <a:bodyPr/>
          <a:lstStyle/>
          <a:p>
            <a:r>
              <a:rPr lang="ko-KR" altLang="en-US"/>
              <a:t>마스터 제목 스타일 편집</a:t>
            </a:r>
          </a:p>
        </p:txBody>
      </p:sp>
      <p:sp>
        <p:nvSpPr>
          <p:cNvPr id="3" name="텍스트 개체 틀 2">
            <a:extLst>
              <a:ext uri="{FF2B5EF4-FFF2-40B4-BE49-F238E27FC236}">
                <a16:creationId xmlns:a16="http://schemas.microsoft.com/office/drawing/2014/main" id="{FCB34018-6787-C9EC-38DD-F8B197D215B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a:t>마스터 텍스트 스타일을 편집하려면 클릭</a:t>
            </a:r>
          </a:p>
        </p:txBody>
      </p:sp>
      <p:sp>
        <p:nvSpPr>
          <p:cNvPr id="4" name="내용 개체 틀 3">
            <a:extLst>
              <a:ext uri="{FF2B5EF4-FFF2-40B4-BE49-F238E27FC236}">
                <a16:creationId xmlns:a16="http://schemas.microsoft.com/office/drawing/2014/main" id="{4AEA7C92-1EC1-1C69-18B4-45F21857C83C}"/>
              </a:ext>
            </a:extLst>
          </p:cNvPr>
          <p:cNvSpPr>
            <a:spLocks noGrp="1"/>
          </p:cNvSpPr>
          <p:nvPr>
            <p:ph sz="half" idx="2"/>
          </p:nvPr>
        </p:nvSpPr>
        <p:spPr>
          <a:xfrm>
            <a:off x="839788" y="2505075"/>
            <a:ext cx="5157787" cy="3684588"/>
          </a:xfrm>
        </p:spPr>
        <p:txBody>
          <a:body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p>
        </p:txBody>
      </p:sp>
      <p:sp>
        <p:nvSpPr>
          <p:cNvPr id="5" name="텍스트 개체 틀 4">
            <a:extLst>
              <a:ext uri="{FF2B5EF4-FFF2-40B4-BE49-F238E27FC236}">
                <a16:creationId xmlns:a16="http://schemas.microsoft.com/office/drawing/2014/main" id="{946E11CD-AAEF-A6CA-CBFC-491A73120AC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a:t>마스터 텍스트 스타일을 편집하려면 클릭</a:t>
            </a:r>
          </a:p>
        </p:txBody>
      </p:sp>
      <p:sp>
        <p:nvSpPr>
          <p:cNvPr id="6" name="내용 개체 틀 5">
            <a:extLst>
              <a:ext uri="{FF2B5EF4-FFF2-40B4-BE49-F238E27FC236}">
                <a16:creationId xmlns:a16="http://schemas.microsoft.com/office/drawing/2014/main" id="{95B50C46-DA8C-E091-C8DC-33902BBD52E9}"/>
              </a:ext>
            </a:extLst>
          </p:cNvPr>
          <p:cNvSpPr>
            <a:spLocks noGrp="1"/>
          </p:cNvSpPr>
          <p:nvPr>
            <p:ph sz="quarter" idx="4"/>
          </p:nvPr>
        </p:nvSpPr>
        <p:spPr>
          <a:xfrm>
            <a:off x="6172200" y="2505075"/>
            <a:ext cx="5183188" cy="3684588"/>
          </a:xfrm>
        </p:spPr>
        <p:txBody>
          <a:body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p>
        </p:txBody>
      </p:sp>
      <p:sp>
        <p:nvSpPr>
          <p:cNvPr id="7" name="날짜 개체 틀 6">
            <a:extLst>
              <a:ext uri="{FF2B5EF4-FFF2-40B4-BE49-F238E27FC236}">
                <a16:creationId xmlns:a16="http://schemas.microsoft.com/office/drawing/2014/main" id="{D81D8131-B9C2-1C03-676D-98FFD977171F}"/>
              </a:ext>
            </a:extLst>
          </p:cNvPr>
          <p:cNvSpPr>
            <a:spLocks noGrp="1"/>
          </p:cNvSpPr>
          <p:nvPr>
            <p:ph type="dt" sz="half" idx="10"/>
          </p:nvPr>
        </p:nvSpPr>
        <p:spPr/>
        <p:txBody>
          <a:bodyPr/>
          <a:lstStyle/>
          <a:p>
            <a:fld id="{2D5081C5-6660-4EA6-9F1E-962D7BA4367F}" type="datetimeFigureOut">
              <a:rPr lang="ko-KR" altLang="en-US" smtClean="0"/>
              <a:t>2022-11-05</a:t>
            </a:fld>
            <a:endParaRPr lang="ko-KR" altLang="en-US"/>
          </a:p>
        </p:txBody>
      </p:sp>
      <p:sp>
        <p:nvSpPr>
          <p:cNvPr id="8" name="바닥글 개체 틀 7">
            <a:extLst>
              <a:ext uri="{FF2B5EF4-FFF2-40B4-BE49-F238E27FC236}">
                <a16:creationId xmlns:a16="http://schemas.microsoft.com/office/drawing/2014/main" id="{8E8EA787-DAFB-E3A7-21D2-50EED82DDAAF}"/>
              </a:ext>
            </a:extLst>
          </p:cNvPr>
          <p:cNvSpPr>
            <a:spLocks noGrp="1"/>
          </p:cNvSpPr>
          <p:nvPr>
            <p:ph type="ftr" sz="quarter" idx="11"/>
          </p:nvPr>
        </p:nvSpPr>
        <p:spPr/>
        <p:txBody>
          <a:bodyPr/>
          <a:lstStyle/>
          <a:p>
            <a:endParaRPr lang="ko-KR" altLang="en-US"/>
          </a:p>
        </p:txBody>
      </p:sp>
      <p:sp>
        <p:nvSpPr>
          <p:cNvPr id="9" name="슬라이드 번호 개체 틀 8">
            <a:extLst>
              <a:ext uri="{FF2B5EF4-FFF2-40B4-BE49-F238E27FC236}">
                <a16:creationId xmlns:a16="http://schemas.microsoft.com/office/drawing/2014/main" id="{656D7689-4873-4EEB-8D8E-B1A8FD49780C}"/>
              </a:ext>
            </a:extLst>
          </p:cNvPr>
          <p:cNvSpPr>
            <a:spLocks noGrp="1"/>
          </p:cNvSpPr>
          <p:nvPr>
            <p:ph type="sldNum" sz="quarter" idx="12"/>
          </p:nvPr>
        </p:nvSpPr>
        <p:spPr/>
        <p:txBody>
          <a:bodyPr/>
          <a:lstStyle/>
          <a:p>
            <a:fld id="{DFD5DDF9-A834-4FD6-8453-97F5CF6A3621}" type="slidenum">
              <a:rPr lang="ko-KR" altLang="en-US" smtClean="0"/>
              <a:t>‹#›</a:t>
            </a:fld>
            <a:endParaRPr lang="ko-KR" altLang="en-US"/>
          </a:p>
        </p:txBody>
      </p:sp>
    </p:spTree>
    <p:extLst>
      <p:ext uri="{BB962C8B-B14F-4D97-AF65-F5344CB8AC3E}">
        <p14:creationId xmlns:p14="http://schemas.microsoft.com/office/powerpoint/2010/main" val="42840640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제목만">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D798F96D-CD6C-C9F7-3A21-52DDD973EB98}"/>
              </a:ext>
            </a:extLst>
          </p:cNvPr>
          <p:cNvSpPr>
            <a:spLocks noGrp="1"/>
          </p:cNvSpPr>
          <p:nvPr>
            <p:ph type="title"/>
          </p:nvPr>
        </p:nvSpPr>
        <p:spPr/>
        <p:txBody>
          <a:bodyPr/>
          <a:lstStyle/>
          <a:p>
            <a:r>
              <a:rPr lang="ko-KR" altLang="en-US"/>
              <a:t>마스터 제목 스타일 편집</a:t>
            </a:r>
          </a:p>
        </p:txBody>
      </p:sp>
      <p:sp>
        <p:nvSpPr>
          <p:cNvPr id="3" name="날짜 개체 틀 2">
            <a:extLst>
              <a:ext uri="{FF2B5EF4-FFF2-40B4-BE49-F238E27FC236}">
                <a16:creationId xmlns:a16="http://schemas.microsoft.com/office/drawing/2014/main" id="{0762DA53-392E-0914-899B-C2E4ED322F18}"/>
              </a:ext>
            </a:extLst>
          </p:cNvPr>
          <p:cNvSpPr>
            <a:spLocks noGrp="1"/>
          </p:cNvSpPr>
          <p:nvPr>
            <p:ph type="dt" sz="half" idx="10"/>
          </p:nvPr>
        </p:nvSpPr>
        <p:spPr/>
        <p:txBody>
          <a:bodyPr/>
          <a:lstStyle/>
          <a:p>
            <a:fld id="{2D5081C5-6660-4EA6-9F1E-962D7BA4367F}" type="datetimeFigureOut">
              <a:rPr lang="ko-KR" altLang="en-US" smtClean="0"/>
              <a:t>2022-11-05</a:t>
            </a:fld>
            <a:endParaRPr lang="ko-KR" altLang="en-US"/>
          </a:p>
        </p:txBody>
      </p:sp>
      <p:sp>
        <p:nvSpPr>
          <p:cNvPr id="4" name="바닥글 개체 틀 3">
            <a:extLst>
              <a:ext uri="{FF2B5EF4-FFF2-40B4-BE49-F238E27FC236}">
                <a16:creationId xmlns:a16="http://schemas.microsoft.com/office/drawing/2014/main" id="{07538A4D-D624-AA26-54A3-0F99755C62A5}"/>
              </a:ext>
            </a:extLst>
          </p:cNvPr>
          <p:cNvSpPr>
            <a:spLocks noGrp="1"/>
          </p:cNvSpPr>
          <p:nvPr>
            <p:ph type="ftr" sz="quarter" idx="11"/>
          </p:nvPr>
        </p:nvSpPr>
        <p:spPr/>
        <p:txBody>
          <a:bodyPr/>
          <a:lstStyle/>
          <a:p>
            <a:endParaRPr lang="ko-KR" altLang="en-US"/>
          </a:p>
        </p:txBody>
      </p:sp>
      <p:sp>
        <p:nvSpPr>
          <p:cNvPr id="5" name="슬라이드 번호 개체 틀 4">
            <a:extLst>
              <a:ext uri="{FF2B5EF4-FFF2-40B4-BE49-F238E27FC236}">
                <a16:creationId xmlns:a16="http://schemas.microsoft.com/office/drawing/2014/main" id="{6A8AFD36-DAAA-FA92-E997-85C508E8A2A2}"/>
              </a:ext>
            </a:extLst>
          </p:cNvPr>
          <p:cNvSpPr>
            <a:spLocks noGrp="1"/>
          </p:cNvSpPr>
          <p:nvPr>
            <p:ph type="sldNum" sz="quarter" idx="12"/>
          </p:nvPr>
        </p:nvSpPr>
        <p:spPr/>
        <p:txBody>
          <a:bodyPr/>
          <a:lstStyle/>
          <a:p>
            <a:fld id="{DFD5DDF9-A834-4FD6-8453-97F5CF6A3621}" type="slidenum">
              <a:rPr lang="ko-KR" altLang="en-US" smtClean="0"/>
              <a:t>‹#›</a:t>
            </a:fld>
            <a:endParaRPr lang="ko-KR" altLang="en-US"/>
          </a:p>
        </p:txBody>
      </p:sp>
    </p:spTree>
    <p:extLst>
      <p:ext uri="{BB962C8B-B14F-4D97-AF65-F5344CB8AC3E}">
        <p14:creationId xmlns:p14="http://schemas.microsoft.com/office/powerpoint/2010/main" val="37631945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빈 화면">
    <p:spTree>
      <p:nvGrpSpPr>
        <p:cNvPr id="1" name=""/>
        <p:cNvGrpSpPr/>
        <p:nvPr/>
      </p:nvGrpSpPr>
      <p:grpSpPr>
        <a:xfrm>
          <a:off x="0" y="0"/>
          <a:ext cx="0" cy="0"/>
          <a:chOff x="0" y="0"/>
          <a:chExt cx="0" cy="0"/>
        </a:xfrm>
      </p:grpSpPr>
      <p:sp>
        <p:nvSpPr>
          <p:cNvPr id="2" name="날짜 개체 틀 1">
            <a:extLst>
              <a:ext uri="{FF2B5EF4-FFF2-40B4-BE49-F238E27FC236}">
                <a16:creationId xmlns:a16="http://schemas.microsoft.com/office/drawing/2014/main" id="{BDED5807-23DE-99E0-2AB7-7504143CE7A4}"/>
              </a:ext>
            </a:extLst>
          </p:cNvPr>
          <p:cNvSpPr>
            <a:spLocks noGrp="1"/>
          </p:cNvSpPr>
          <p:nvPr>
            <p:ph type="dt" sz="half" idx="10"/>
          </p:nvPr>
        </p:nvSpPr>
        <p:spPr/>
        <p:txBody>
          <a:bodyPr/>
          <a:lstStyle/>
          <a:p>
            <a:fld id="{2D5081C5-6660-4EA6-9F1E-962D7BA4367F}" type="datetimeFigureOut">
              <a:rPr lang="ko-KR" altLang="en-US" smtClean="0"/>
              <a:t>2022-11-05</a:t>
            </a:fld>
            <a:endParaRPr lang="ko-KR" altLang="en-US"/>
          </a:p>
        </p:txBody>
      </p:sp>
      <p:sp>
        <p:nvSpPr>
          <p:cNvPr id="3" name="바닥글 개체 틀 2">
            <a:extLst>
              <a:ext uri="{FF2B5EF4-FFF2-40B4-BE49-F238E27FC236}">
                <a16:creationId xmlns:a16="http://schemas.microsoft.com/office/drawing/2014/main" id="{C591E21B-6F40-A2BB-CA41-DB9A00488DD6}"/>
              </a:ext>
            </a:extLst>
          </p:cNvPr>
          <p:cNvSpPr>
            <a:spLocks noGrp="1"/>
          </p:cNvSpPr>
          <p:nvPr>
            <p:ph type="ftr" sz="quarter" idx="11"/>
          </p:nvPr>
        </p:nvSpPr>
        <p:spPr/>
        <p:txBody>
          <a:bodyPr/>
          <a:lstStyle/>
          <a:p>
            <a:endParaRPr lang="ko-KR" altLang="en-US"/>
          </a:p>
        </p:txBody>
      </p:sp>
      <p:sp>
        <p:nvSpPr>
          <p:cNvPr id="4" name="슬라이드 번호 개체 틀 3">
            <a:extLst>
              <a:ext uri="{FF2B5EF4-FFF2-40B4-BE49-F238E27FC236}">
                <a16:creationId xmlns:a16="http://schemas.microsoft.com/office/drawing/2014/main" id="{81999DEE-E003-ADCD-9B2D-3A7528ECA9AF}"/>
              </a:ext>
            </a:extLst>
          </p:cNvPr>
          <p:cNvSpPr>
            <a:spLocks noGrp="1"/>
          </p:cNvSpPr>
          <p:nvPr>
            <p:ph type="sldNum" sz="quarter" idx="12"/>
          </p:nvPr>
        </p:nvSpPr>
        <p:spPr/>
        <p:txBody>
          <a:bodyPr/>
          <a:lstStyle/>
          <a:p>
            <a:fld id="{DFD5DDF9-A834-4FD6-8453-97F5CF6A3621}" type="slidenum">
              <a:rPr lang="ko-KR" altLang="en-US" smtClean="0"/>
              <a:t>‹#›</a:t>
            </a:fld>
            <a:endParaRPr lang="ko-KR" altLang="en-US"/>
          </a:p>
        </p:txBody>
      </p:sp>
    </p:spTree>
    <p:extLst>
      <p:ext uri="{BB962C8B-B14F-4D97-AF65-F5344CB8AC3E}">
        <p14:creationId xmlns:p14="http://schemas.microsoft.com/office/powerpoint/2010/main" val="39218719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캡션 있는 콘텐츠">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BC8AF564-8C0E-3AFF-21C1-F9395A4FE0A7}"/>
              </a:ext>
            </a:extLst>
          </p:cNvPr>
          <p:cNvSpPr>
            <a:spLocks noGrp="1"/>
          </p:cNvSpPr>
          <p:nvPr>
            <p:ph type="title"/>
          </p:nvPr>
        </p:nvSpPr>
        <p:spPr>
          <a:xfrm>
            <a:off x="839788" y="457200"/>
            <a:ext cx="3932237" cy="1600200"/>
          </a:xfrm>
        </p:spPr>
        <p:txBody>
          <a:bodyPr anchor="b"/>
          <a:lstStyle>
            <a:lvl1pPr>
              <a:defRPr sz="3200"/>
            </a:lvl1pPr>
          </a:lstStyle>
          <a:p>
            <a:r>
              <a:rPr lang="ko-KR" altLang="en-US"/>
              <a:t>마스터 제목 스타일 편집</a:t>
            </a:r>
          </a:p>
        </p:txBody>
      </p:sp>
      <p:sp>
        <p:nvSpPr>
          <p:cNvPr id="3" name="내용 개체 틀 2">
            <a:extLst>
              <a:ext uri="{FF2B5EF4-FFF2-40B4-BE49-F238E27FC236}">
                <a16:creationId xmlns:a16="http://schemas.microsoft.com/office/drawing/2014/main" id="{2A7E793F-5DA0-7399-D78E-93C5711B5DC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p>
        </p:txBody>
      </p:sp>
      <p:sp>
        <p:nvSpPr>
          <p:cNvPr id="4" name="텍스트 개체 틀 3">
            <a:extLst>
              <a:ext uri="{FF2B5EF4-FFF2-40B4-BE49-F238E27FC236}">
                <a16:creationId xmlns:a16="http://schemas.microsoft.com/office/drawing/2014/main" id="{2D4E6FC7-D156-B669-E201-DAB78259E05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ko-KR" altLang="en-US"/>
              <a:t>마스터 텍스트 스타일을 편집하려면 클릭</a:t>
            </a:r>
          </a:p>
        </p:txBody>
      </p:sp>
      <p:sp>
        <p:nvSpPr>
          <p:cNvPr id="5" name="날짜 개체 틀 4">
            <a:extLst>
              <a:ext uri="{FF2B5EF4-FFF2-40B4-BE49-F238E27FC236}">
                <a16:creationId xmlns:a16="http://schemas.microsoft.com/office/drawing/2014/main" id="{28EF616E-A9F9-4BDD-ED45-61AE77D64290}"/>
              </a:ext>
            </a:extLst>
          </p:cNvPr>
          <p:cNvSpPr>
            <a:spLocks noGrp="1"/>
          </p:cNvSpPr>
          <p:nvPr>
            <p:ph type="dt" sz="half" idx="10"/>
          </p:nvPr>
        </p:nvSpPr>
        <p:spPr/>
        <p:txBody>
          <a:bodyPr/>
          <a:lstStyle/>
          <a:p>
            <a:fld id="{2D5081C5-6660-4EA6-9F1E-962D7BA4367F}" type="datetimeFigureOut">
              <a:rPr lang="ko-KR" altLang="en-US" smtClean="0"/>
              <a:t>2022-11-05</a:t>
            </a:fld>
            <a:endParaRPr lang="ko-KR" altLang="en-US"/>
          </a:p>
        </p:txBody>
      </p:sp>
      <p:sp>
        <p:nvSpPr>
          <p:cNvPr id="6" name="바닥글 개체 틀 5">
            <a:extLst>
              <a:ext uri="{FF2B5EF4-FFF2-40B4-BE49-F238E27FC236}">
                <a16:creationId xmlns:a16="http://schemas.microsoft.com/office/drawing/2014/main" id="{2709C0B8-7F07-7A2C-B1AD-47AE9405F6B4}"/>
              </a:ext>
            </a:extLst>
          </p:cNvPr>
          <p:cNvSpPr>
            <a:spLocks noGrp="1"/>
          </p:cNvSpPr>
          <p:nvPr>
            <p:ph type="ftr" sz="quarter" idx="11"/>
          </p:nvPr>
        </p:nvSpPr>
        <p:spPr/>
        <p:txBody>
          <a:bodyPr/>
          <a:lstStyle/>
          <a:p>
            <a:endParaRPr lang="ko-KR" altLang="en-US"/>
          </a:p>
        </p:txBody>
      </p:sp>
      <p:sp>
        <p:nvSpPr>
          <p:cNvPr id="7" name="슬라이드 번호 개체 틀 6">
            <a:extLst>
              <a:ext uri="{FF2B5EF4-FFF2-40B4-BE49-F238E27FC236}">
                <a16:creationId xmlns:a16="http://schemas.microsoft.com/office/drawing/2014/main" id="{2F47D6BC-D260-7E1D-8039-DE872561D98D}"/>
              </a:ext>
            </a:extLst>
          </p:cNvPr>
          <p:cNvSpPr>
            <a:spLocks noGrp="1"/>
          </p:cNvSpPr>
          <p:nvPr>
            <p:ph type="sldNum" sz="quarter" idx="12"/>
          </p:nvPr>
        </p:nvSpPr>
        <p:spPr/>
        <p:txBody>
          <a:bodyPr/>
          <a:lstStyle/>
          <a:p>
            <a:fld id="{DFD5DDF9-A834-4FD6-8453-97F5CF6A3621}" type="slidenum">
              <a:rPr lang="ko-KR" altLang="en-US" smtClean="0"/>
              <a:t>‹#›</a:t>
            </a:fld>
            <a:endParaRPr lang="ko-KR" altLang="en-US"/>
          </a:p>
        </p:txBody>
      </p:sp>
    </p:spTree>
    <p:extLst>
      <p:ext uri="{BB962C8B-B14F-4D97-AF65-F5344CB8AC3E}">
        <p14:creationId xmlns:p14="http://schemas.microsoft.com/office/powerpoint/2010/main" val="29964497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캡션 있는 그림">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263FA3AB-B62A-4C48-D8D1-06E6C4C90550}"/>
              </a:ext>
            </a:extLst>
          </p:cNvPr>
          <p:cNvSpPr>
            <a:spLocks noGrp="1"/>
          </p:cNvSpPr>
          <p:nvPr>
            <p:ph type="title"/>
          </p:nvPr>
        </p:nvSpPr>
        <p:spPr>
          <a:xfrm>
            <a:off x="839788" y="457200"/>
            <a:ext cx="3932237" cy="1600200"/>
          </a:xfrm>
        </p:spPr>
        <p:txBody>
          <a:bodyPr anchor="b"/>
          <a:lstStyle>
            <a:lvl1pPr>
              <a:defRPr sz="3200"/>
            </a:lvl1pPr>
          </a:lstStyle>
          <a:p>
            <a:r>
              <a:rPr lang="ko-KR" altLang="en-US"/>
              <a:t>마스터 제목 스타일 편집</a:t>
            </a:r>
          </a:p>
        </p:txBody>
      </p:sp>
      <p:sp>
        <p:nvSpPr>
          <p:cNvPr id="3" name="그림 개체 틀 2">
            <a:extLst>
              <a:ext uri="{FF2B5EF4-FFF2-40B4-BE49-F238E27FC236}">
                <a16:creationId xmlns:a16="http://schemas.microsoft.com/office/drawing/2014/main" id="{F4CC4CE9-DC2D-CDD0-4B49-B1254A16330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ko-KR" altLang="en-US"/>
          </a:p>
        </p:txBody>
      </p:sp>
      <p:sp>
        <p:nvSpPr>
          <p:cNvPr id="4" name="텍스트 개체 틀 3">
            <a:extLst>
              <a:ext uri="{FF2B5EF4-FFF2-40B4-BE49-F238E27FC236}">
                <a16:creationId xmlns:a16="http://schemas.microsoft.com/office/drawing/2014/main" id="{B875F96C-7778-1014-57AA-C1F6B96B049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ko-KR" altLang="en-US"/>
              <a:t>마스터 텍스트 스타일을 편집하려면 클릭</a:t>
            </a:r>
          </a:p>
        </p:txBody>
      </p:sp>
      <p:sp>
        <p:nvSpPr>
          <p:cNvPr id="5" name="날짜 개체 틀 4">
            <a:extLst>
              <a:ext uri="{FF2B5EF4-FFF2-40B4-BE49-F238E27FC236}">
                <a16:creationId xmlns:a16="http://schemas.microsoft.com/office/drawing/2014/main" id="{9723A62D-40AE-64D8-5412-D644188F814B}"/>
              </a:ext>
            </a:extLst>
          </p:cNvPr>
          <p:cNvSpPr>
            <a:spLocks noGrp="1"/>
          </p:cNvSpPr>
          <p:nvPr>
            <p:ph type="dt" sz="half" idx="10"/>
          </p:nvPr>
        </p:nvSpPr>
        <p:spPr/>
        <p:txBody>
          <a:bodyPr/>
          <a:lstStyle/>
          <a:p>
            <a:fld id="{2D5081C5-6660-4EA6-9F1E-962D7BA4367F}" type="datetimeFigureOut">
              <a:rPr lang="ko-KR" altLang="en-US" smtClean="0"/>
              <a:t>2022-11-05</a:t>
            </a:fld>
            <a:endParaRPr lang="ko-KR" altLang="en-US"/>
          </a:p>
        </p:txBody>
      </p:sp>
      <p:sp>
        <p:nvSpPr>
          <p:cNvPr id="6" name="바닥글 개체 틀 5">
            <a:extLst>
              <a:ext uri="{FF2B5EF4-FFF2-40B4-BE49-F238E27FC236}">
                <a16:creationId xmlns:a16="http://schemas.microsoft.com/office/drawing/2014/main" id="{958ED9AE-AEFF-DB04-B039-EBB42374F412}"/>
              </a:ext>
            </a:extLst>
          </p:cNvPr>
          <p:cNvSpPr>
            <a:spLocks noGrp="1"/>
          </p:cNvSpPr>
          <p:nvPr>
            <p:ph type="ftr" sz="quarter" idx="11"/>
          </p:nvPr>
        </p:nvSpPr>
        <p:spPr/>
        <p:txBody>
          <a:bodyPr/>
          <a:lstStyle/>
          <a:p>
            <a:endParaRPr lang="ko-KR" altLang="en-US"/>
          </a:p>
        </p:txBody>
      </p:sp>
      <p:sp>
        <p:nvSpPr>
          <p:cNvPr id="7" name="슬라이드 번호 개체 틀 6">
            <a:extLst>
              <a:ext uri="{FF2B5EF4-FFF2-40B4-BE49-F238E27FC236}">
                <a16:creationId xmlns:a16="http://schemas.microsoft.com/office/drawing/2014/main" id="{6D2BC0F9-423D-6B01-6724-C899524FFB75}"/>
              </a:ext>
            </a:extLst>
          </p:cNvPr>
          <p:cNvSpPr>
            <a:spLocks noGrp="1"/>
          </p:cNvSpPr>
          <p:nvPr>
            <p:ph type="sldNum" sz="quarter" idx="12"/>
          </p:nvPr>
        </p:nvSpPr>
        <p:spPr/>
        <p:txBody>
          <a:bodyPr/>
          <a:lstStyle/>
          <a:p>
            <a:fld id="{DFD5DDF9-A834-4FD6-8453-97F5CF6A3621}" type="slidenum">
              <a:rPr lang="ko-KR" altLang="en-US" smtClean="0"/>
              <a:t>‹#›</a:t>
            </a:fld>
            <a:endParaRPr lang="ko-KR" altLang="en-US"/>
          </a:p>
        </p:txBody>
      </p:sp>
    </p:spTree>
    <p:extLst>
      <p:ext uri="{BB962C8B-B14F-4D97-AF65-F5344CB8AC3E}">
        <p14:creationId xmlns:p14="http://schemas.microsoft.com/office/powerpoint/2010/main" val="32435232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제목 개체 틀 1">
            <a:extLst>
              <a:ext uri="{FF2B5EF4-FFF2-40B4-BE49-F238E27FC236}">
                <a16:creationId xmlns:a16="http://schemas.microsoft.com/office/drawing/2014/main" id="{6E95F814-845A-F935-FCC5-75054B114E0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ko-KR" altLang="en-US"/>
              <a:t>마스터 제목 스타일 편집</a:t>
            </a:r>
          </a:p>
        </p:txBody>
      </p:sp>
      <p:sp>
        <p:nvSpPr>
          <p:cNvPr id="3" name="텍스트 개체 틀 2">
            <a:extLst>
              <a:ext uri="{FF2B5EF4-FFF2-40B4-BE49-F238E27FC236}">
                <a16:creationId xmlns:a16="http://schemas.microsoft.com/office/drawing/2014/main" id="{6E16D297-E756-4DF6-2F35-4E9196CB879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p>
        </p:txBody>
      </p:sp>
      <p:sp>
        <p:nvSpPr>
          <p:cNvPr id="4" name="날짜 개체 틀 3">
            <a:extLst>
              <a:ext uri="{FF2B5EF4-FFF2-40B4-BE49-F238E27FC236}">
                <a16:creationId xmlns:a16="http://schemas.microsoft.com/office/drawing/2014/main" id="{EA31C666-2C50-EDCE-774A-A0A2BEF5122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D5081C5-6660-4EA6-9F1E-962D7BA4367F}" type="datetimeFigureOut">
              <a:rPr lang="ko-KR" altLang="en-US" smtClean="0"/>
              <a:t>2022-11-05</a:t>
            </a:fld>
            <a:endParaRPr lang="ko-KR" altLang="en-US"/>
          </a:p>
        </p:txBody>
      </p:sp>
      <p:sp>
        <p:nvSpPr>
          <p:cNvPr id="5" name="바닥글 개체 틀 4">
            <a:extLst>
              <a:ext uri="{FF2B5EF4-FFF2-40B4-BE49-F238E27FC236}">
                <a16:creationId xmlns:a16="http://schemas.microsoft.com/office/drawing/2014/main" id="{6B140963-D47D-0F93-3CD3-275B6A44231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ko-KR" altLang="en-US"/>
          </a:p>
        </p:txBody>
      </p:sp>
      <p:sp>
        <p:nvSpPr>
          <p:cNvPr id="6" name="슬라이드 번호 개체 틀 5">
            <a:extLst>
              <a:ext uri="{FF2B5EF4-FFF2-40B4-BE49-F238E27FC236}">
                <a16:creationId xmlns:a16="http://schemas.microsoft.com/office/drawing/2014/main" id="{0CC822E9-51D9-55E9-97A4-FEE436D27D8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FD5DDF9-A834-4FD6-8453-97F5CF6A3621}" type="slidenum">
              <a:rPr lang="ko-KR" altLang="en-US" smtClean="0"/>
              <a:t>‹#›</a:t>
            </a:fld>
            <a:endParaRPr lang="ko-KR" altLang="en-US"/>
          </a:p>
        </p:txBody>
      </p:sp>
    </p:spTree>
    <p:extLst>
      <p:ext uri="{BB962C8B-B14F-4D97-AF65-F5344CB8AC3E}">
        <p14:creationId xmlns:p14="http://schemas.microsoft.com/office/powerpoint/2010/main" val="398203645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1"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1"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1"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1"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42083AB7-CF0A-887B-C315-30AAAF6420C7}"/>
              </a:ext>
            </a:extLst>
          </p:cNvPr>
          <p:cNvSpPr>
            <a:spLocks noGrp="1"/>
          </p:cNvSpPr>
          <p:nvPr>
            <p:ph type="ctrTitle"/>
          </p:nvPr>
        </p:nvSpPr>
        <p:spPr>
          <a:xfrm>
            <a:off x="1524000" y="1144248"/>
            <a:ext cx="9144000" cy="1419906"/>
          </a:xfrm>
        </p:spPr>
        <p:txBody>
          <a:bodyPr>
            <a:noAutofit/>
          </a:bodyPr>
          <a:lstStyle/>
          <a:p>
            <a:r>
              <a:rPr lang="en-US" altLang="ko-KR" sz="3200" dirty="0"/>
              <a:t>Does the use of a uterine manipulator in robotic surgery for early-stage endometrial cancer affect oncological outcomes?</a:t>
            </a:r>
            <a:endParaRPr lang="ko-KR" altLang="en-US" sz="3200" dirty="0"/>
          </a:p>
        </p:txBody>
      </p:sp>
      <p:pic>
        <p:nvPicPr>
          <p:cNvPr id="5" name="그림 4">
            <a:extLst>
              <a:ext uri="{FF2B5EF4-FFF2-40B4-BE49-F238E27FC236}">
                <a16:creationId xmlns:a16="http://schemas.microsoft.com/office/drawing/2014/main" id="{20905DFB-53B5-A5FD-0EAF-332F0A4C6E24}"/>
              </a:ext>
            </a:extLst>
          </p:cNvPr>
          <p:cNvPicPr>
            <a:picLocks noChangeAspect="1"/>
          </p:cNvPicPr>
          <p:nvPr/>
        </p:nvPicPr>
        <p:blipFill>
          <a:blip r:embed="rId2"/>
          <a:stretch>
            <a:fillRect/>
          </a:stretch>
        </p:blipFill>
        <p:spPr>
          <a:xfrm>
            <a:off x="0" y="0"/>
            <a:ext cx="2152073" cy="1111597"/>
          </a:xfrm>
          <a:prstGeom prst="rect">
            <a:avLst/>
          </a:prstGeom>
        </p:spPr>
      </p:pic>
      <p:pic>
        <p:nvPicPr>
          <p:cNvPr id="6" name="그림 5">
            <a:extLst>
              <a:ext uri="{FF2B5EF4-FFF2-40B4-BE49-F238E27FC236}">
                <a16:creationId xmlns:a16="http://schemas.microsoft.com/office/drawing/2014/main" id="{41B971F8-0416-3EA5-1268-ACCCA8BC2487}"/>
              </a:ext>
            </a:extLst>
          </p:cNvPr>
          <p:cNvPicPr>
            <a:picLocks noChangeAspect="1"/>
          </p:cNvPicPr>
          <p:nvPr/>
        </p:nvPicPr>
        <p:blipFill>
          <a:blip r:embed="rId3"/>
          <a:stretch>
            <a:fillRect/>
          </a:stretch>
        </p:blipFill>
        <p:spPr>
          <a:xfrm>
            <a:off x="11046461" y="0"/>
            <a:ext cx="1145538" cy="1122363"/>
          </a:xfrm>
          <a:prstGeom prst="rect">
            <a:avLst/>
          </a:prstGeom>
        </p:spPr>
      </p:pic>
      <p:sp>
        <p:nvSpPr>
          <p:cNvPr id="7" name="부제목 2">
            <a:extLst>
              <a:ext uri="{FF2B5EF4-FFF2-40B4-BE49-F238E27FC236}">
                <a16:creationId xmlns:a16="http://schemas.microsoft.com/office/drawing/2014/main" id="{BD459CB3-F901-EDF9-B691-93370407BE23}"/>
              </a:ext>
            </a:extLst>
          </p:cNvPr>
          <p:cNvSpPr txBox="1">
            <a:spLocks/>
          </p:cNvSpPr>
          <p:nvPr/>
        </p:nvSpPr>
        <p:spPr>
          <a:xfrm>
            <a:off x="1524000" y="5069079"/>
            <a:ext cx="9144000" cy="1655762"/>
          </a:xfrm>
          <a:prstGeom prst="rect">
            <a:avLst/>
          </a:prstGeom>
        </p:spPr>
        <p:txBody>
          <a:bodyPr vert="horz" lIns="91440" tIns="45720" rIns="91440" bIns="45720" rtlCol="0">
            <a:normAutofit fontScale="62500" lnSpcReduction="20000"/>
          </a:bodyPr>
          <a:lstStyle>
            <a:lvl1pPr marL="0" indent="0" algn="ctr" defTabSz="914400" rtl="0" eaLnBrk="1" latinLnBrk="1"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1"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1"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1"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1"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1"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1"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1"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1"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altLang="ko-KR" sz="4000" dirty="0"/>
              <a:t>Won Moo Lee, MD., PhD. </a:t>
            </a:r>
            <a:endParaRPr lang="ko-KR" altLang="ko-KR" sz="4000" dirty="0"/>
          </a:p>
          <a:p>
            <a:endParaRPr lang="en-US" altLang="ko-KR" dirty="0"/>
          </a:p>
          <a:p>
            <a:r>
              <a:rPr lang="en-US" altLang="ko-KR" dirty="0"/>
              <a:t>Division of Gynecologic Oncology and Gynecologic Minimally Invasive Surgery, </a:t>
            </a:r>
          </a:p>
          <a:p>
            <a:r>
              <a:rPr lang="en-US" altLang="ko-KR" dirty="0"/>
              <a:t>Department of Obstetrics and Gynecology, </a:t>
            </a:r>
          </a:p>
          <a:p>
            <a:r>
              <a:rPr lang="en-US" altLang="ko-KR" dirty="0" err="1"/>
              <a:t>Hanyang</a:t>
            </a:r>
            <a:r>
              <a:rPr lang="en-US" altLang="ko-KR" dirty="0"/>
              <a:t> University College of Medicine, Seoul, Republic of Korea</a:t>
            </a:r>
            <a:r>
              <a:rPr lang="en-US" altLang="ko-KR" sz="4000" dirty="0"/>
              <a:t> </a:t>
            </a:r>
          </a:p>
          <a:p>
            <a:endParaRPr lang="ko-KR" altLang="en-US" dirty="0"/>
          </a:p>
          <a:p>
            <a:endParaRPr lang="ko-KR" altLang="en-US" dirty="0"/>
          </a:p>
        </p:txBody>
      </p:sp>
      <p:sp>
        <p:nvSpPr>
          <p:cNvPr id="8" name="TextBox 7">
            <a:extLst>
              <a:ext uri="{FF2B5EF4-FFF2-40B4-BE49-F238E27FC236}">
                <a16:creationId xmlns:a16="http://schemas.microsoft.com/office/drawing/2014/main" id="{8712D197-A02C-354A-E312-DC6A49606321}"/>
              </a:ext>
            </a:extLst>
          </p:cNvPr>
          <p:cNvSpPr txBox="1"/>
          <p:nvPr/>
        </p:nvSpPr>
        <p:spPr>
          <a:xfrm>
            <a:off x="1295612" y="3063240"/>
            <a:ext cx="9600776" cy="954107"/>
          </a:xfrm>
          <a:prstGeom prst="rect">
            <a:avLst/>
          </a:prstGeom>
          <a:noFill/>
        </p:spPr>
        <p:txBody>
          <a:bodyPr wrap="square" rtlCol="0">
            <a:spAutoFit/>
          </a:bodyPr>
          <a:lstStyle/>
          <a:p>
            <a:pPr algn="r"/>
            <a:r>
              <a:rPr lang="fi-FI" altLang="ko-KR" sz="1400" dirty="0">
                <a:latin typeface="나눔스퀘어_ac Bold" panose="020B0600000101010101" pitchFamily="50" charset="-127"/>
                <a:ea typeface="나눔스퀘어_ac Bold" panose="020B0600000101010101" pitchFamily="50" charset="-127"/>
              </a:rPr>
              <a:t>Hiroe Ito | Tetsuya Moritake | Keiichi Isaka</a:t>
            </a:r>
            <a:r>
              <a:rPr lang="fi-FI" altLang="ko-KR" sz="1400" baseline="30000" dirty="0">
                <a:latin typeface="나눔스퀘어_ac Bold" panose="020B0600000101010101" pitchFamily="50" charset="-127"/>
                <a:ea typeface="나눔스퀘어_ac Bold" panose="020B0600000101010101" pitchFamily="50" charset="-127"/>
              </a:rPr>
              <a:t>*</a:t>
            </a:r>
          </a:p>
          <a:p>
            <a:pPr algn="r"/>
            <a:endParaRPr lang="fi-FI" altLang="ko-KR" sz="1400" dirty="0">
              <a:latin typeface="나눔스퀘어_ac Bold" panose="020B0600000101010101" pitchFamily="50" charset="-127"/>
              <a:ea typeface="나눔스퀘어_ac Bold" panose="020B0600000101010101" pitchFamily="50" charset="-127"/>
            </a:endParaRPr>
          </a:p>
          <a:p>
            <a:pPr algn="r"/>
            <a:r>
              <a:rPr lang="en-US" altLang="ko-KR" sz="1400" i="1" dirty="0">
                <a:latin typeface="나눔스퀘어_ac Bold" panose="020B0600000101010101" pitchFamily="50" charset="-127"/>
                <a:ea typeface="나눔스퀘어_ac Bold" panose="020B0600000101010101" pitchFamily="50" charset="-127"/>
              </a:rPr>
              <a:t>International Journal of Medical Robotics and Computer Assisted Surgery</a:t>
            </a:r>
          </a:p>
          <a:p>
            <a:pPr algn="r"/>
            <a:r>
              <a:rPr lang="en-US" altLang="ko-KR" sz="1400" i="1" dirty="0">
                <a:latin typeface="나눔스퀘어_ac Bold" panose="020B0600000101010101" pitchFamily="50" charset="-127"/>
                <a:ea typeface="나눔스퀘어_ac Bold" panose="020B0600000101010101" pitchFamily="50" charset="-127"/>
              </a:rPr>
              <a:t>2022 Jul 20;e2443</a:t>
            </a:r>
            <a:r>
              <a:rPr lang="en-US" altLang="ko-KR" sz="1400" dirty="0">
                <a:latin typeface="나눔스퀘어_ac Bold" panose="020B0600000101010101" pitchFamily="50" charset="-127"/>
                <a:ea typeface="나눔스퀘어_ac Bold" panose="020B0600000101010101" pitchFamily="50" charset="-127"/>
              </a:rPr>
              <a:t> </a:t>
            </a:r>
            <a:endParaRPr lang="ko-KR" altLang="en-US" sz="1400" dirty="0">
              <a:latin typeface="나눔스퀘어_ac Bold" panose="020B0600000101010101" pitchFamily="50" charset="-127"/>
              <a:ea typeface="나눔스퀘어_ac Bold" panose="020B0600000101010101" pitchFamily="50" charset="-127"/>
            </a:endParaRPr>
          </a:p>
        </p:txBody>
      </p:sp>
    </p:spTree>
    <p:extLst>
      <p:ext uri="{BB962C8B-B14F-4D97-AF65-F5344CB8AC3E}">
        <p14:creationId xmlns:p14="http://schemas.microsoft.com/office/powerpoint/2010/main" val="12834194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379BCB7B-3AE5-BA72-BBD1-B400484A4C51}"/>
              </a:ext>
            </a:extLst>
          </p:cNvPr>
          <p:cNvSpPr>
            <a:spLocks noGrp="1"/>
          </p:cNvSpPr>
          <p:nvPr>
            <p:ph type="title"/>
          </p:nvPr>
        </p:nvSpPr>
        <p:spPr/>
        <p:txBody>
          <a:bodyPr/>
          <a:lstStyle/>
          <a:p>
            <a:r>
              <a:rPr lang="en-US" altLang="ko-KR" dirty="0"/>
              <a:t>Results</a:t>
            </a:r>
            <a:endParaRPr lang="ko-KR" altLang="en-US" dirty="0"/>
          </a:p>
        </p:txBody>
      </p:sp>
      <p:sp>
        <p:nvSpPr>
          <p:cNvPr id="3" name="내용 개체 틀 2">
            <a:extLst>
              <a:ext uri="{FF2B5EF4-FFF2-40B4-BE49-F238E27FC236}">
                <a16:creationId xmlns:a16="http://schemas.microsoft.com/office/drawing/2014/main" id="{07363B11-2015-52BF-5929-ADBE73B0E14F}"/>
              </a:ext>
            </a:extLst>
          </p:cNvPr>
          <p:cNvSpPr>
            <a:spLocks noGrp="1"/>
          </p:cNvSpPr>
          <p:nvPr>
            <p:ph idx="1"/>
          </p:nvPr>
        </p:nvSpPr>
        <p:spPr>
          <a:xfrm>
            <a:off x="838200" y="1690688"/>
            <a:ext cx="3951514" cy="4351338"/>
          </a:xfrm>
        </p:spPr>
        <p:txBody>
          <a:bodyPr>
            <a:normAutofit/>
          </a:bodyPr>
          <a:lstStyle/>
          <a:p>
            <a:r>
              <a:rPr lang="en-US" altLang="ko-KR" sz="2000" dirty="0">
                <a:latin typeface="나눔스퀘어_ac ExtraBold" panose="020B0600000101010101" pitchFamily="50" charset="-127"/>
                <a:ea typeface="나눔스퀘어_ac ExtraBold" panose="020B0600000101010101" pitchFamily="50" charset="-127"/>
              </a:rPr>
              <a:t>Table 2. Comparison of perioperative outcomes and postoperative complications between the groups</a:t>
            </a:r>
          </a:p>
          <a:p>
            <a:pPr marL="0" indent="0">
              <a:buNone/>
            </a:pPr>
            <a:endParaRPr lang="ko-KR" altLang="en-US" sz="2000" dirty="0"/>
          </a:p>
        </p:txBody>
      </p:sp>
      <p:pic>
        <p:nvPicPr>
          <p:cNvPr id="5" name="내용 개체 틀 6">
            <a:extLst>
              <a:ext uri="{FF2B5EF4-FFF2-40B4-BE49-F238E27FC236}">
                <a16:creationId xmlns:a16="http://schemas.microsoft.com/office/drawing/2014/main" id="{1861AE2F-38BA-CD6C-C7E9-75CC8A9382B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05881" y="156954"/>
            <a:ext cx="6766046" cy="6544091"/>
          </a:xfrm>
          <a:prstGeom prst="rect">
            <a:avLst/>
          </a:prstGeom>
        </p:spPr>
      </p:pic>
      <p:sp>
        <p:nvSpPr>
          <p:cNvPr id="4" name="직사각형 3">
            <a:extLst>
              <a:ext uri="{FF2B5EF4-FFF2-40B4-BE49-F238E27FC236}">
                <a16:creationId xmlns:a16="http://schemas.microsoft.com/office/drawing/2014/main" id="{EAC7A854-AD16-9390-E515-6DB8F9FE07A7}"/>
              </a:ext>
            </a:extLst>
          </p:cNvPr>
          <p:cNvSpPr/>
          <p:nvPr/>
        </p:nvSpPr>
        <p:spPr>
          <a:xfrm>
            <a:off x="5521234" y="1062446"/>
            <a:ext cx="6453052" cy="30480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6" name="직사각형 5">
            <a:extLst>
              <a:ext uri="{FF2B5EF4-FFF2-40B4-BE49-F238E27FC236}">
                <a16:creationId xmlns:a16="http://schemas.microsoft.com/office/drawing/2014/main" id="{9490B68F-00BC-BCAF-54DE-07D1F667C154}"/>
              </a:ext>
            </a:extLst>
          </p:cNvPr>
          <p:cNvSpPr/>
          <p:nvPr/>
        </p:nvSpPr>
        <p:spPr>
          <a:xfrm>
            <a:off x="5521234" y="1645476"/>
            <a:ext cx="6453052" cy="30480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7" name="직사각형 6">
            <a:extLst>
              <a:ext uri="{FF2B5EF4-FFF2-40B4-BE49-F238E27FC236}">
                <a16:creationId xmlns:a16="http://schemas.microsoft.com/office/drawing/2014/main" id="{FFDF6008-5FE9-C497-1960-AA6686BE838F}"/>
              </a:ext>
            </a:extLst>
          </p:cNvPr>
          <p:cNvSpPr/>
          <p:nvPr/>
        </p:nvSpPr>
        <p:spPr>
          <a:xfrm>
            <a:off x="5521234" y="2291380"/>
            <a:ext cx="6453052" cy="30480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8" name="직사각형 7">
            <a:extLst>
              <a:ext uri="{FF2B5EF4-FFF2-40B4-BE49-F238E27FC236}">
                <a16:creationId xmlns:a16="http://schemas.microsoft.com/office/drawing/2014/main" id="{8EF0EAAA-05C4-26BA-F02D-DD3524B22979}"/>
              </a:ext>
            </a:extLst>
          </p:cNvPr>
          <p:cNvSpPr/>
          <p:nvPr/>
        </p:nvSpPr>
        <p:spPr>
          <a:xfrm>
            <a:off x="5521234" y="2596180"/>
            <a:ext cx="6453052" cy="30480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9" name="직사각형 8">
            <a:extLst>
              <a:ext uri="{FF2B5EF4-FFF2-40B4-BE49-F238E27FC236}">
                <a16:creationId xmlns:a16="http://schemas.microsoft.com/office/drawing/2014/main" id="{ECA6720E-6E6E-B780-7893-69A220171048}"/>
              </a:ext>
            </a:extLst>
          </p:cNvPr>
          <p:cNvSpPr/>
          <p:nvPr/>
        </p:nvSpPr>
        <p:spPr>
          <a:xfrm>
            <a:off x="5462378" y="5795554"/>
            <a:ext cx="6453052" cy="30480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0" name="직사각형 9">
            <a:extLst>
              <a:ext uri="{FF2B5EF4-FFF2-40B4-BE49-F238E27FC236}">
                <a16:creationId xmlns:a16="http://schemas.microsoft.com/office/drawing/2014/main" id="{9AD8E5DA-AD0E-3AE9-6554-0DCB67036C90}"/>
              </a:ext>
            </a:extLst>
          </p:cNvPr>
          <p:cNvSpPr/>
          <p:nvPr/>
        </p:nvSpPr>
        <p:spPr>
          <a:xfrm>
            <a:off x="5305880" y="6136658"/>
            <a:ext cx="6668405" cy="473148"/>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Tree>
    <p:extLst>
      <p:ext uri="{BB962C8B-B14F-4D97-AF65-F5344CB8AC3E}">
        <p14:creationId xmlns:p14="http://schemas.microsoft.com/office/powerpoint/2010/main" val="377413210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379BCB7B-3AE5-BA72-BBD1-B400484A4C51}"/>
              </a:ext>
            </a:extLst>
          </p:cNvPr>
          <p:cNvSpPr>
            <a:spLocks noGrp="1"/>
          </p:cNvSpPr>
          <p:nvPr>
            <p:ph type="title"/>
          </p:nvPr>
        </p:nvSpPr>
        <p:spPr/>
        <p:txBody>
          <a:bodyPr/>
          <a:lstStyle/>
          <a:p>
            <a:r>
              <a:rPr lang="en-US" altLang="ko-KR" dirty="0"/>
              <a:t>Results</a:t>
            </a:r>
            <a:endParaRPr lang="ko-KR" altLang="en-US" dirty="0"/>
          </a:p>
        </p:txBody>
      </p:sp>
      <p:sp>
        <p:nvSpPr>
          <p:cNvPr id="3" name="내용 개체 틀 2">
            <a:extLst>
              <a:ext uri="{FF2B5EF4-FFF2-40B4-BE49-F238E27FC236}">
                <a16:creationId xmlns:a16="http://schemas.microsoft.com/office/drawing/2014/main" id="{07363B11-2015-52BF-5929-ADBE73B0E14F}"/>
              </a:ext>
            </a:extLst>
          </p:cNvPr>
          <p:cNvSpPr>
            <a:spLocks noGrp="1"/>
          </p:cNvSpPr>
          <p:nvPr>
            <p:ph idx="1"/>
          </p:nvPr>
        </p:nvSpPr>
        <p:spPr>
          <a:xfrm>
            <a:off x="838200" y="1690688"/>
            <a:ext cx="3341914" cy="1505358"/>
          </a:xfrm>
        </p:spPr>
        <p:txBody>
          <a:bodyPr>
            <a:normAutofit/>
          </a:bodyPr>
          <a:lstStyle/>
          <a:p>
            <a:r>
              <a:rPr lang="en-US" altLang="ko-KR" sz="2000" dirty="0">
                <a:latin typeface="나눔스퀘어_ac ExtraBold" panose="020B0600000101010101" pitchFamily="50" charset="-127"/>
                <a:ea typeface="나눔스퀘어_ac ExtraBold" panose="020B0600000101010101" pitchFamily="50" charset="-127"/>
              </a:rPr>
              <a:t>Table 3. </a:t>
            </a:r>
            <a:r>
              <a:rPr lang="en-US" altLang="ko-KR" sz="2000" dirty="0"/>
              <a:t>Postoperative histological type and cytological diagnosis of peritoneal lavage fluid in both groups</a:t>
            </a:r>
            <a:endParaRPr lang="ko-KR" altLang="en-US" sz="2000" dirty="0"/>
          </a:p>
          <a:p>
            <a:endParaRPr lang="ko-KR" altLang="en-US" dirty="0"/>
          </a:p>
        </p:txBody>
      </p:sp>
      <p:pic>
        <p:nvPicPr>
          <p:cNvPr id="5" name="내용 개체 틀 6">
            <a:extLst>
              <a:ext uri="{FF2B5EF4-FFF2-40B4-BE49-F238E27FC236}">
                <a16:creationId xmlns:a16="http://schemas.microsoft.com/office/drawing/2014/main" id="{CA0685BA-BBF9-8C9D-CC33-EE28116C40E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74070" y="823524"/>
            <a:ext cx="6454511" cy="5963407"/>
          </a:xfrm>
          <a:prstGeom prst="rect">
            <a:avLst/>
          </a:prstGeom>
        </p:spPr>
      </p:pic>
      <p:sp>
        <p:nvSpPr>
          <p:cNvPr id="6" name="내용 개체 틀 2">
            <a:extLst>
              <a:ext uri="{FF2B5EF4-FFF2-40B4-BE49-F238E27FC236}">
                <a16:creationId xmlns:a16="http://schemas.microsoft.com/office/drawing/2014/main" id="{BE82C1C3-4202-C545-81CD-0812C0946B2E}"/>
              </a:ext>
            </a:extLst>
          </p:cNvPr>
          <p:cNvSpPr txBox="1">
            <a:spLocks/>
          </p:cNvSpPr>
          <p:nvPr/>
        </p:nvSpPr>
        <p:spPr>
          <a:xfrm>
            <a:off x="838200" y="3985736"/>
            <a:ext cx="4335870" cy="2363151"/>
          </a:xfrm>
          <a:prstGeom prst="rect">
            <a:avLst/>
          </a:prstGeom>
        </p:spPr>
        <p:txBody>
          <a:bodyPr vert="horz" lIns="91440" tIns="45720" rIns="91440" bIns="45720" rtlCol="0">
            <a:normAutofit fontScale="85000" lnSpcReduction="10000"/>
          </a:bodyPr>
          <a:lstStyle>
            <a:lvl1pPr marL="228600" indent="-228600" algn="l" defTabSz="914400" rtl="0" eaLnBrk="1" latinLnBrk="1"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1"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1"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en-US" altLang="ko-KR" sz="2400" dirty="0"/>
              <a:t>Mean follow‐up period after surgery</a:t>
            </a:r>
          </a:p>
          <a:p>
            <a:pPr lvl="1">
              <a:lnSpc>
                <a:spcPct val="150000"/>
              </a:lnSpc>
              <a:buFont typeface="Wingdings" panose="05000000000000000000" pitchFamily="2" charset="2"/>
              <a:buChar char="Ø"/>
            </a:pPr>
            <a:r>
              <a:rPr lang="en-US" altLang="ko-KR" sz="1800" dirty="0"/>
              <a:t>65.4 ± 22.8 months in robotic group</a:t>
            </a:r>
          </a:p>
          <a:p>
            <a:pPr lvl="1">
              <a:lnSpc>
                <a:spcPct val="150000"/>
              </a:lnSpc>
              <a:buFont typeface="Wingdings" panose="05000000000000000000" pitchFamily="2" charset="2"/>
              <a:buChar char="Ø"/>
            </a:pPr>
            <a:r>
              <a:rPr lang="en-US" altLang="ko-KR" sz="1800" dirty="0"/>
              <a:t>65.3 ± 29.9 months in the open group</a:t>
            </a:r>
            <a:endParaRPr lang="ko-KR" altLang="en-US" sz="1800" dirty="0"/>
          </a:p>
          <a:p>
            <a:endParaRPr lang="ko-KR" altLang="en-US" sz="2400" dirty="0"/>
          </a:p>
        </p:txBody>
      </p:sp>
    </p:spTree>
    <p:extLst>
      <p:ext uri="{BB962C8B-B14F-4D97-AF65-F5344CB8AC3E}">
        <p14:creationId xmlns:p14="http://schemas.microsoft.com/office/powerpoint/2010/main" val="28585882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379BCB7B-3AE5-BA72-BBD1-B400484A4C51}"/>
              </a:ext>
            </a:extLst>
          </p:cNvPr>
          <p:cNvSpPr>
            <a:spLocks noGrp="1"/>
          </p:cNvSpPr>
          <p:nvPr>
            <p:ph type="title"/>
          </p:nvPr>
        </p:nvSpPr>
        <p:spPr/>
        <p:txBody>
          <a:bodyPr/>
          <a:lstStyle/>
          <a:p>
            <a:r>
              <a:rPr lang="en-US" altLang="ko-KR" dirty="0"/>
              <a:t>Results</a:t>
            </a:r>
            <a:endParaRPr lang="ko-KR" altLang="en-US" dirty="0"/>
          </a:p>
        </p:txBody>
      </p:sp>
      <p:sp>
        <p:nvSpPr>
          <p:cNvPr id="3" name="내용 개체 틀 2">
            <a:extLst>
              <a:ext uri="{FF2B5EF4-FFF2-40B4-BE49-F238E27FC236}">
                <a16:creationId xmlns:a16="http://schemas.microsoft.com/office/drawing/2014/main" id="{07363B11-2015-52BF-5929-ADBE73B0E14F}"/>
              </a:ext>
            </a:extLst>
          </p:cNvPr>
          <p:cNvSpPr>
            <a:spLocks noGrp="1"/>
          </p:cNvSpPr>
          <p:nvPr>
            <p:ph idx="1"/>
          </p:nvPr>
        </p:nvSpPr>
        <p:spPr>
          <a:xfrm>
            <a:off x="838200" y="1690689"/>
            <a:ext cx="10387149" cy="381952"/>
          </a:xfrm>
        </p:spPr>
        <p:txBody>
          <a:bodyPr>
            <a:normAutofit/>
          </a:bodyPr>
          <a:lstStyle/>
          <a:p>
            <a:r>
              <a:rPr lang="en-US" altLang="ko-KR" sz="2000" dirty="0">
                <a:latin typeface="나눔스퀘어_ac ExtraBold" panose="020B0600000101010101" pitchFamily="50" charset="-127"/>
                <a:ea typeface="나눔스퀘어_ac ExtraBold" panose="020B0600000101010101" pitchFamily="50" charset="-127"/>
              </a:rPr>
              <a:t>Table 4. </a:t>
            </a:r>
            <a:r>
              <a:rPr lang="en-US" altLang="ko-KR" sz="2000" dirty="0"/>
              <a:t>Recurrence rate by FIGO stage and site of first recurrence in both groups</a:t>
            </a:r>
            <a:endParaRPr lang="ko-KR" altLang="en-US" sz="2000" dirty="0"/>
          </a:p>
          <a:p>
            <a:endParaRPr lang="ko-KR" altLang="en-US" dirty="0"/>
          </a:p>
        </p:txBody>
      </p:sp>
      <p:pic>
        <p:nvPicPr>
          <p:cNvPr id="5" name="내용 개체 틀 6">
            <a:extLst>
              <a:ext uri="{FF2B5EF4-FFF2-40B4-BE49-F238E27FC236}">
                <a16:creationId xmlns:a16="http://schemas.microsoft.com/office/drawing/2014/main" id="{5358D299-74F2-58E0-2D3F-C08A953270F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29373" y="2072641"/>
            <a:ext cx="9984492" cy="4785359"/>
          </a:xfrm>
          <a:prstGeom prst="rect">
            <a:avLst/>
          </a:prstGeom>
        </p:spPr>
      </p:pic>
    </p:spTree>
    <p:extLst>
      <p:ext uri="{BB962C8B-B14F-4D97-AF65-F5344CB8AC3E}">
        <p14:creationId xmlns:p14="http://schemas.microsoft.com/office/powerpoint/2010/main" val="195229026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4CDAB77B-0CF9-CEE4-54A7-94FC4247BB9B}"/>
              </a:ext>
            </a:extLst>
          </p:cNvPr>
          <p:cNvSpPr>
            <a:spLocks noGrp="1"/>
          </p:cNvSpPr>
          <p:nvPr>
            <p:ph type="title"/>
          </p:nvPr>
        </p:nvSpPr>
        <p:spPr/>
        <p:txBody>
          <a:bodyPr/>
          <a:lstStyle/>
          <a:p>
            <a:r>
              <a:rPr lang="en-US" altLang="ko-KR" dirty="0"/>
              <a:t>Results </a:t>
            </a:r>
            <a:endParaRPr lang="ko-KR" altLang="en-US" dirty="0"/>
          </a:p>
        </p:txBody>
      </p:sp>
      <p:sp>
        <p:nvSpPr>
          <p:cNvPr id="3" name="내용 개체 틀 2">
            <a:extLst>
              <a:ext uri="{FF2B5EF4-FFF2-40B4-BE49-F238E27FC236}">
                <a16:creationId xmlns:a16="http://schemas.microsoft.com/office/drawing/2014/main" id="{7DF78A34-4ABA-7EAF-5390-EFE1AF7A42D4}"/>
              </a:ext>
            </a:extLst>
          </p:cNvPr>
          <p:cNvSpPr>
            <a:spLocks noGrp="1"/>
          </p:cNvSpPr>
          <p:nvPr>
            <p:ph idx="1"/>
          </p:nvPr>
        </p:nvSpPr>
        <p:spPr>
          <a:xfrm>
            <a:off x="838200" y="1825625"/>
            <a:ext cx="4186646" cy="4351338"/>
          </a:xfrm>
        </p:spPr>
        <p:txBody>
          <a:bodyPr>
            <a:normAutofit/>
          </a:bodyPr>
          <a:lstStyle/>
          <a:p>
            <a:r>
              <a:rPr lang="en-US" altLang="ko-KR" sz="2000" dirty="0">
                <a:latin typeface="나눔스퀘어_ac ExtraBold" panose="020B0600000101010101" pitchFamily="50" charset="-127"/>
                <a:ea typeface="나눔스퀘어_ac ExtraBold" panose="020B0600000101010101" pitchFamily="50" charset="-127"/>
              </a:rPr>
              <a:t>Figure 1. </a:t>
            </a:r>
            <a:r>
              <a:rPr lang="en-US" altLang="ko-KR" sz="2000" dirty="0"/>
              <a:t>Kaplan–Meier curves of disease‐free survival [DFS]. </a:t>
            </a:r>
          </a:p>
          <a:p>
            <a:pPr lvl="1"/>
            <a:r>
              <a:rPr lang="en-US" altLang="ko-KR" sz="1200" dirty="0"/>
              <a:t>Tick marks indicate censored data. The differences in survival between the groups were not significant</a:t>
            </a:r>
            <a:endParaRPr lang="ko-KR" altLang="en-US" sz="1200" dirty="0"/>
          </a:p>
          <a:p>
            <a:endParaRPr lang="en-US" altLang="ko-KR" sz="2000" dirty="0"/>
          </a:p>
          <a:p>
            <a:pPr lvl="1"/>
            <a:r>
              <a:rPr lang="en-US" altLang="ko-KR" sz="1800" dirty="0"/>
              <a:t>Robotic group: 93.5%</a:t>
            </a:r>
          </a:p>
          <a:p>
            <a:pPr lvl="1"/>
            <a:r>
              <a:rPr lang="en-US" altLang="ko-KR" sz="1800" dirty="0"/>
              <a:t>Open group: 91.6%</a:t>
            </a:r>
          </a:p>
          <a:p>
            <a:endParaRPr lang="en-US" altLang="ko-KR" sz="2000" dirty="0"/>
          </a:p>
          <a:p>
            <a:endParaRPr lang="ko-KR" altLang="en-US" sz="2000" dirty="0"/>
          </a:p>
        </p:txBody>
      </p:sp>
      <p:pic>
        <p:nvPicPr>
          <p:cNvPr id="4" name="내용 개체 틀 6">
            <a:extLst>
              <a:ext uri="{FF2B5EF4-FFF2-40B4-BE49-F238E27FC236}">
                <a16:creationId xmlns:a16="http://schemas.microsoft.com/office/drawing/2014/main" id="{F191B45F-C803-6D45-B271-5E293E12D1F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88148" y="1286894"/>
            <a:ext cx="6749143" cy="5428799"/>
          </a:xfrm>
          <a:prstGeom prst="rect">
            <a:avLst/>
          </a:prstGeom>
        </p:spPr>
      </p:pic>
    </p:spTree>
    <p:extLst>
      <p:ext uri="{BB962C8B-B14F-4D97-AF65-F5344CB8AC3E}">
        <p14:creationId xmlns:p14="http://schemas.microsoft.com/office/powerpoint/2010/main" val="13164588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4CDAB77B-0CF9-CEE4-54A7-94FC4247BB9B}"/>
              </a:ext>
            </a:extLst>
          </p:cNvPr>
          <p:cNvSpPr>
            <a:spLocks noGrp="1"/>
          </p:cNvSpPr>
          <p:nvPr>
            <p:ph type="title"/>
          </p:nvPr>
        </p:nvSpPr>
        <p:spPr/>
        <p:txBody>
          <a:bodyPr/>
          <a:lstStyle/>
          <a:p>
            <a:r>
              <a:rPr lang="en-US" altLang="ko-KR" dirty="0"/>
              <a:t>Results </a:t>
            </a:r>
            <a:endParaRPr lang="ko-KR" altLang="en-US" dirty="0"/>
          </a:p>
        </p:txBody>
      </p:sp>
      <p:sp>
        <p:nvSpPr>
          <p:cNvPr id="3" name="내용 개체 틀 2">
            <a:extLst>
              <a:ext uri="{FF2B5EF4-FFF2-40B4-BE49-F238E27FC236}">
                <a16:creationId xmlns:a16="http://schemas.microsoft.com/office/drawing/2014/main" id="{7DF78A34-4ABA-7EAF-5390-EFE1AF7A42D4}"/>
              </a:ext>
            </a:extLst>
          </p:cNvPr>
          <p:cNvSpPr>
            <a:spLocks noGrp="1"/>
          </p:cNvSpPr>
          <p:nvPr>
            <p:ph idx="1"/>
          </p:nvPr>
        </p:nvSpPr>
        <p:spPr>
          <a:xfrm>
            <a:off x="838200" y="1825625"/>
            <a:ext cx="4186646" cy="4351338"/>
          </a:xfrm>
        </p:spPr>
        <p:txBody>
          <a:bodyPr>
            <a:normAutofit/>
          </a:bodyPr>
          <a:lstStyle/>
          <a:p>
            <a:r>
              <a:rPr lang="en-US" altLang="ko-KR" sz="2000" dirty="0">
                <a:latin typeface="나눔스퀘어_ac ExtraBold" panose="020B0600000101010101" pitchFamily="50" charset="-127"/>
                <a:ea typeface="나눔스퀘어_ac ExtraBold" panose="020B0600000101010101" pitchFamily="50" charset="-127"/>
              </a:rPr>
              <a:t>Figure 2. </a:t>
            </a:r>
            <a:r>
              <a:rPr lang="en-US" altLang="ko-KR" sz="2000" dirty="0"/>
              <a:t>Kaplan–Meier curves of overall survival [OS]. </a:t>
            </a:r>
          </a:p>
          <a:p>
            <a:pPr lvl="1"/>
            <a:r>
              <a:rPr lang="en-US" altLang="ko-KR" sz="1200" dirty="0"/>
              <a:t>Tick marks indicate censored data. The differences in survival between the groups were not significant</a:t>
            </a:r>
          </a:p>
          <a:p>
            <a:pPr lvl="1"/>
            <a:endParaRPr lang="en-US" altLang="ko-KR" sz="1800" dirty="0"/>
          </a:p>
          <a:p>
            <a:pPr lvl="1"/>
            <a:r>
              <a:rPr lang="en-US" altLang="ko-KR" sz="1800" dirty="0"/>
              <a:t>Robotic group: 97.6%</a:t>
            </a:r>
          </a:p>
          <a:p>
            <a:pPr lvl="1"/>
            <a:r>
              <a:rPr lang="en-US" altLang="ko-KR" sz="1800" dirty="0"/>
              <a:t>Open group: 95.3%</a:t>
            </a:r>
            <a:endParaRPr lang="ko-KR" altLang="en-US" sz="1800" dirty="0"/>
          </a:p>
          <a:p>
            <a:endParaRPr lang="en-US" altLang="ko-KR" sz="2000" dirty="0"/>
          </a:p>
          <a:p>
            <a:r>
              <a:rPr lang="en-US" altLang="ko-KR" sz="2000" dirty="0"/>
              <a:t>Uterine perforation</a:t>
            </a:r>
          </a:p>
          <a:p>
            <a:pPr lvl="1"/>
            <a:r>
              <a:rPr lang="en-US" altLang="ko-KR" sz="1800" dirty="0"/>
              <a:t>2 cases</a:t>
            </a:r>
          </a:p>
          <a:p>
            <a:pPr lvl="1"/>
            <a:r>
              <a:rPr lang="en-US" altLang="ko-KR" sz="1800" dirty="0"/>
              <a:t>No recurrence </a:t>
            </a:r>
            <a:endParaRPr lang="ko-KR" altLang="en-US" sz="1800" dirty="0"/>
          </a:p>
        </p:txBody>
      </p:sp>
      <p:pic>
        <p:nvPicPr>
          <p:cNvPr id="5" name="내용 개체 틀 6">
            <a:extLst>
              <a:ext uri="{FF2B5EF4-FFF2-40B4-BE49-F238E27FC236}">
                <a16:creationId xmlns:a16="http://schemas.microsoft.com/office/drawing/2014/main" id="{471366E1-17EB-9EC2-640A-D43469B984C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50691" y="923184"/>
            <a:ext cx="7241309" cy="5934816"/>
          </a:xfrm>
          <a:prstGeom prst="rect">
            <a:avLst/>
          </a:prstGeom>
        </p:spPr>
      </p:pic>
    </p:spTree>
    <p:extLst>
      <p:ext uri="{BB962C8B-B14F-4D97-AF65-F5344CB8AC3E}">
        <p14:creationId xmlns:p14="http://schemas.microsoft.com/office/powerpoint/2010/main" val="294181386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2B3D7152-6654-F963-1B15-2FB993D0BD35}"/>
              </a:ext>
            </a:extLst>
          </p:cNvPr>
          <p:cNvSpPr>
            <a:spLocks noGrp="1"/>
          </p:cNvSpPr>
          <p:nvPr>
            <p:ph type="title"/>
          </p:nvPr>
        </p:nvSpPr>
        <p:spPr/>
        <p:txBody>
          <a:bodyPr/>
          <a:lstStyle/>
          <a:p>
            <a:r>
              <a:rPr lang="en-US" altLang="ko-KR" dirty="0"/>
              <a:t>Discussion </a:t>
            </a:r>
            <a:endParaRPr lang="ko-KR" altLang="en-US" dirty="0"/>
          </a:p>
        </p:txBody>
      </p:sp>
      <p:sp>
        <p:nvSpPr>
          <p:cNvPr id="3" name="내용 개체 틀 2">
            <a:extLst>
              <a:ext uri="{FF2B5EF4-FFF2-40B4-BE49-F238E27FC236}">
                <a16:creationId xmlns:a16="http://schemas.microsoft.com/office/drawing/2014/main" id="{54EE1FD2-9025-44BB-C31B-C6F7F90FD8D2}"/>
              </a:ext>
            </a:extLst>
          </p:cNvPr>
          <p:cNvSpPr>
            <a:spLocks noGrp="1"/>
          </p:cNvSpPr>
          <p:nvPr>
            <p:ph idx="1"/>
          </p:nvPr>
        </p:nvSpPr>
        <p:spPr/>
        <p:txBody>
          <a:bodyPr>
            <a:normAutofit/>
          </a:bodyPr>
          <a:lstStyle/>
          <a:p>
            <a:r>
              <a:rPr lang="en-US" altLang="ko-KR" sz="2000" dirty="0"/>
              <a:t>The rate of para‐aortic lymphadenectomy in the robotic group </a:t>
            </a:r>
          </a:p>
          <a:p>
            <a:pPr lvl="1"/>
            <a:r>
              <a:rPr lang="en-US" altLang="ko-KR" sz="1800" dirty="0"/>
              <a:t>Lower than that in the open group</a:t>
            </a:r>
          </a:p>
          <a:p>
            <a:pPr lvl="2"/>
            <a:r>
              <a:rPr lang="en-US" altLang="ko-KR" sz="1600" dirty="0"/>
              <a:t>para-aortic lymphadenectomy with high procedural difficulty tended to be avoided</a:t>
            </a:r>
            <a:endParaRPr lang="en-US" altLang="ko-KR" sz="1400" dirty="0"/>
          </a:p>
          <a:p>
            <a:pPr lvl="1"/>
            <a:r>
              <a:rPr lang="en-US" altLang="ko-KR" sz="1800" dirty="0"/>
              <a:t>Markedly lower in patients at intermediate or high risk of recurrence </a:t>
            </a:r>
          </a:p>
          <a:p>
            <a:pPr lvl="1"/>
            <a:r>
              <a:rPr lang="en-US" altLang="ko-KR" sz="1800" dirty="0"/>
              <a:t>Patients at intermediate or high risk of recurrence have a better prognosis with para‐aortic lymphadenectomy. </a:t>
            </a:r>
          </a:p>
          <a:p>
            <a:endParaRPr lang="en-US" altLang="ko-KR" sz="2000" dirty="0"/>
          </a:p>
          <a:p>
            <a:r>
              <a:rPr lang="en-US" altLang="ko-KR" sz="2000" dirty="0"/>
              <a:t>Robotic group was at a prognostic disadvantage compared to the open group</a:t>
            </a:r>
          </a:p>
          <a:p>
            <a:endParaRPr lang="en-US" altLang="ko-KR" sz="1800" dirty="0"/>
          </a:p>
          <a:p>
            <a:endParaRPr lang="ko-KR" altLang="en-US" sz="2000" dirty="0"/>
          </a:p>
        </p:txBody>
      </p:sp>
    </p:spTree>
    <p:extLst>
      <p:ext uri="{BB962C8B-B14F-4D97-AF65-F5344CB8AC3E}">
        <p14:creationId xmlns:p14="http://schemas.microsoft.com/office/powerpoint/2010/main" val="169403453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EF47D4CD-A1F5-572E-4F2F-0E2F21C07C62}"/>
              </a:ext>
            </a:extLst>
          </p:cNvPr>
          <p:cNvSpPr>
            <a:spLocks noGrp="1"/>
          </p:cNvSpPr>
          <p:nvPr>
            <p:ph type="title"/>
          </p:nvPr>
        </p:nvSpPr>
        <p:spPr/>
        <p:txBody>
          <a:bodyPr/>
          <a:lstStyle/>
          <a:p>
            <a:r>
              <a:rPr lang="en-US" altLang="ko-KR" dirty="0"/>
              <a:t>Discussion</a:t>
            </a:r>
            <a:endParaRPr lang="ko-KR" altLang="en-US" dirty="0"/>
          </a:p>
        </p:txBody>
      </p:sp>
      <p:sp>
        <p:nvSpPr>
          <p:cNvPr id="3" name="내용 개체 틀 2">
            <a:extLst>
              <a:ext uri="{FF2B5EF4-FFF2-40B4-BE49-F238E27FC236}">
                <a16:creationId xmlns:a16="http://schemas.microsoft.com/office/drawing/2014/main" id="{2C6E2E7B-960A-7F3B-141D-8722E51BA098}"/>
              </a:ext>
            </a:extLst>
          </p:cNvPr>
          <p:cNvSpPr>
            <a:spLocks noGrp="1"/>
          </p:cNvSpPr>
          <p:nvPr>
            <p:ph idx="1"/>
          </p:nvPr>
        </p:nvSpPr>
        <p:spPr/>
        <p:txBody>
          <a:bodyPr>
            <a:normAutofit/>
          </a:bodyPr>
          <a:lstStyle/>
          <a:p>
            <a:r>
              <a:rPr lang="en-US" altLang="ko-KR" sz="2400" dirty="0"/>
              <a:t>Using the uterine manipulator in endometrial cancer surgery </a:t>
            </a:r>
          </a:p>
          <a:p>
            <a:pPr lvl="1"/>
            <a:r>
              <a:rPr lang="en-US" altLang="ko-KR" sz="1800" dirty="0"/>
              <a:t>Extensive debating </a:t>
            </a:r>
          </a:p>
          <a:p>
            <a:pPr lvl="1"/>
            <a:r>
              <a:rPr lang="en-US" altLang="ko-KR" sz="1800" dirty="0"/>
              <a:t>Pathological studies </a:t>
            </a:r>
          </a:p>
          <a:p>
            <a:pPr lvl="2"/>
            <a:r>
              <a:rPr lang="en-US" altLang="ko-KR" sz="1800" dirty="0"/>
              <a:t>LVSI</a:t>
            </a:r>
          </a:p>
          <a:p>
            <a:pPr lvl="2"/>
            <a:r>
              <a:rPr lang="en-US" altLang="ko-KR" sz="1800" dirty="0"/>
              <a:t>Positive peritoneal cytology </a:t>
            </a:r>
          </a:p>
          <a:p>
            <a:pPr lvl="2"/>
            <a:r>
              <a:rPr lang="en-US" altLang="ko-KR" sz="1800" dirty="0"/>
              <a:t>the presence of free‐floating </a:t>
            </a:r>
            <a:r>
              <a:rPr lang="en-US" altLang="ko-KR" sz="1800" dirty="0" err="1"/>
              <a:t>tumour</a:t>
            </a:r>
            <a:r>
              <a:rPr lang="en-US" altLang="ko-KR" sz="1800" dirty="0"/>
              <a:t> fragments within the lumina of the fallopian tubes</a:t>
            </a:r>
          </a:p>
          <a:p>
            <a:endParaRPr lang="en-US" altLang="ko-KR" sz="2000" b="0" i="0" u="none" strike="noStrike" baseline="0" dirty="0">
              <a:latin typeface="+mj-lt"/>
            </a:endParaRPr>
          </a:p>
        </p:txBody>
      </p:sp>
      <p:sp>
        <p:nvSpPr>
          <p:cNvPr id="4" name="슬라이드 번호 개체 틀 3">
            <a:extLst>
              <a:ext uri="{FF2B5EF4-FFF2-40B4-BE49-F238E27FC236}">
                <a16:creationId xmlns:a16="http://schemas.microsoft.com/office/drawing/2014/main" id="{158DBA11-B42B-6B72-392C-A944A35D6439}"/>
              </a:ext>
            </a:extLst>
          </p:cNvPr>
          <p:cNvSpPr>
            <a:spLocks noGrp="1"/>
          </p:cNvSpPr>
          <p:nvPr>
            <p:ph type="sldNum" sz="quarter" idx="12"/>
          </p:nvPr>
        </p:nvSpPr>
        <p:spPr/>
        <p:txBody>
          <a:bodyPr/>
          <a:lstStyle/>
          <a:p>
            <a:fld id="{3A98EE3D-8CD1-4C3F-BD1C-C98C9596463C}" type="slidenum">
              <a:rPr lang="en-US" smtClean="0"/>
              <a:pPr/>
              <a:t>16</a:t>
            </a:fld>
            <a:endParaRPr lang="en-US" dirty="0"/>
          </a:p>
        </p:txBody>
      </p:sp>
    </p:spTree>
    <p:extLst>
      <p:ext uri="{BB962C8B-B14F-4D97-AF65-F5344CB8AC3E}">
        <p14:creationId xmlns:p14="http://schemas.microsoft.com/office/powerpoint/2010/main" val="33503831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EF47D4CD-A1F5-572E-4F2F-0E2F21C07C62}"/>
              </a:ext>
            </a:extLst>
          </p:cNvPr>
          <p:cNvSpPr>
            <a:spLocks noGrp="1"/>
          </p:cNvSpPr>
          <p:nvPr>
            <p:ph type="title"/>
          </p:nvPr>
        </p:nvSpPr>
        <p:spPr/>
        <p:txBody>
          <a:bodyPr/>
          <a:lstStyle/>
          <a:p>
            <a:r>
              <a:rPr lang="en-US" altLang="ko-KR" dirty="0"/>
              <a:t>Discussion</a:t>
            </a:r>
            <a:endParaRPr lang="ko-KR" altLang="en-US" dirty="0"/>
          </a:p>
        </p:txBody>
      </p:sp>
      <p:sp>
        <p:nvSpPr>
          <p:cNvPr id="3" name="내용 개체 틀 2">
            <a:extLst>
              <a:ext uri="{FF2B5EF4-FFF2-40B4-BE49-F238E27FC236}">
                <a16:creationId xmlns:a16="http://schemas.microsoft.com/office/drawing/2014/main" id="{2C6E2E7B-960A-7F3B-141D-8722E51BA098}"/>
              </a:ext>
            </a:extLst>
          </p:cNvPr>
          <p:cNvSpPr>
            <a:spLocks noGrp="1"/>
          </p:cNvSpPr>
          <p:nvPr>
            <p:ph idx="1"/>
          </p:nvPr>
        </p:nvSpPr>
        <p:spPr/>
        <p:txBody>
          <a:bodyPr>
            <a:normAutofit/>
          </a:bodyPr>
          <a:lstStyle/>
          <a:p>
            <a:r>
              <a:rPr lang="en-US" altLang="ko-KR" sz="2000" dirty="0"/>
              <a:t>Avoiding the leakage of intrauterine </a:t>
            </a:r>
            <a:r>
              <a:rPr lang="en-US" altLang="ko-KR" sz="2000" dirty="0" err="1"/>
              <a:t>tumours</a:t>
            </a:r>
            <a:r>
              <a:rPr lang="en-US" altLang="ko-KR" sz="2000" dirty="0"/>
              <a:t> when using a uterine manipulator</a:t>
            </a:r>
          </a:p>
          <a:p>
            <a:pPr lvl="1"/>
            <a:r>
              <a:rPr lang="en-US" altLang="ko-KR" sz="1800" dirty="0"/>
              <a:t>Insertion of the device after coagulating the bilateral fallopian tubes </a:t>
            </a:r>
          </a:p>
          <a:p>
            <a:pPr lvl="1"/>
            <a:r>
              <a:rPr lang="en-US" altLang="ko-KR" sz="1800" dirty="0"/>
              <a:t>Closing the external uterine ostium by suturing the uterine cervix </a:t>
            </a:r>
          </a:p>
          <a:p>
            <a:pPr marL="457200" lvl="1" indent="0">
              <a:buNone/>
            </a:pPr>
            <a:r>
              <a:rPr lang="en-US" altLang="ko-KR" sz="1800" dirty="0"/>
              <a:t>   - </a:t>
            </a:r>
            <a:r>
              <a:rPr lang="en-US" altLang="ko-KR" sz="1800" dirty="0" err="1"/>
              <a:t>minimised</a:t>
            </a:r>
            <a:r>
              <a:rPr lang="en-US" altLang="ko-KR" sz="1800" dirty="0"/>
              <a:t> leakage into the abdominal cavity </a:t>
            </a:r>
          </a:p>
          <a:p>
            <a:pPr marL="457200" lvl="1" indent="0">
              <a:buNone/>
            </a:pPr>
            <a:r>
              <a:rPr lang="en-US" altLang="ko-KR" sz="1800" dirty="0"/>
              <a:t>   - facilitated removal of the excised uterus via pulling the sutured threads</a:t>
            </a:r>
          </a:p>
          <a:p>
            <a:pPr lvl="1"/>
            <a:r>
              <a:rPr lang="en-US" altLang="ko-KR" sz="1800" dirty="0"/>
              <a:t>Prevent uterine puncture</a:t>
            </a:r>
          </a:p>
          <a:p>
            <a:pPr marL="457200" lvl="1" indent="0">
              <a:buNone/>
            </a:pPr>
            <a:r>
              <a:rPr lang="en-US" altLang="ko-KR" sz="1800" dirty="0"/>
              <a:t>   - Postmenopausal stenotic cervix </a:t>
            </a:r>
            <a:endParaRPr lang="en-US" altLang="ko-KR" dirty="0"/>
          </a:p>
          <a:p>
            <a:endParaRPr lang="en-US" altLang="ko-KR" sz="2000" dirty="0"/>
          </a:p>
          <a:p>
            <a:r>
              <a:rPr lang="en-US" altLang="ko-KR" sz="2000" dirty="0"/>
              <a:t>In robotic surgery </a:t>
            </a:r>
          </a:p>
          <a:p>
            <a:pPr lvl="1"/>
            <a:r>
              <a:rPr lang="en-US" altLang="ko-KR" sz="1800" dirty="0"/>
              <a:t>Performed by beginners because of the short learning curve</a:t>
            </a:r>
          </a:p>
          <a:p>
            <a:pPr lvl="1"/>
            <a:r>
              <a:rPr lang="en-US" altLang="ko-KR" sz="1800" dirty="0"/>
              <a:t>Uterine manipulators is an essential tool for beginners in terms of safety</a:t>
            </a:r>
          </a:p>
          <a:p>
            <a:pPr lvl="1"/>
            <a:endParaRPr lang="ko-KR" altLang="en-US" sz="1800" dirty="0"/>
          </a:p>
        </p:txBody>
      </p:sp>
      <p:sp>
        <p:nvSpPr>
          <p:cNvPr id="4" name="슬라이드 번호 개체 틀 3">
            <a:extLst>
              <a:ext uri="{FF2B5EF4-FFF2-40B4-BE49-F238E27FC236}">
                <a16:creationId xmlns:a16="http://schemas.microsoft.com/office/drawing/2014/main" id="{158DBA11-B42B-6B72-392C-A944A35D6439}"/>
              </a:ext>
            </a:extLst>
          </p:cNvPr>
          <p:cNvSpPr>
            <a:spLocks noGrp="1"/>
          </p:cNvSpPr>
          <p:nvPr>
            <p:ph type="sldNum" sz="quarter" idx="12"/>
          </p:nvPr>
        </p:nvSpPr>
        <p:spPr/>
        <p:txBody>
          <a:bodyPr/>
          <a:lstStyle/>
          <a:p>
            <a:fld id="{3A98EE3D-8CD1-4C3F-BD1C-C98C9596463C}" type="slidenum">
              <a:rPr lang="en-US" smtClean="0"/>
              <a:pPr/>
              <a:t>17</a:t>
            </a:fld>
            <a:endParaRPr lang="en-US" dirty="0"/>
          </a:p>
        </p:txBody>
      </p:sp>
    </p:spTree>
    <p:extLst>
      <p:ext uri="{BB962C8B-B14F-4D97-AF65-F5344CB8AC3E}">
        <p14:creationId xmlns:p14="http://schemas.microsoft.com/office/powerpoint/2010/main" val="256359942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783870C2-C983-831E-7E73-FE4866800B4B}"/>
              </a:ext>
            </a:extLst>
          </p:cNvPr>
          <p:cNvSpPr>
            <a:spLocks noGrp="1"/>
          </p:cNvSpPr>
          <p:nvPr>
            <p:ph type="title"/>
          </p:nvPr>
        </p:nvSpPr>
        <p:spPr/>
        <p:txBody>
          <a:bodyPr/>
          <a:lstStyle/>
          <a:p>
            <a:r>
              <a:rPr lang="en-US" altLang="ko-KR" dirty="0"/>
              <a:t>Discussion</a:t>
            </a:r>
            <a:endParaRPr lang="ko-KR" altLang="en-US" dirty="0"/>
          </a:p>
        </p:txBody>
      </p:sp>
      <p:sp>
        <p:nvSpPr>
          <p:cNvPr id="3" name="내용 개체 틀 2">
            <a:extLst>
              <a:ext uri="{FF2B5EF4-FFF2-40B4-BE49-F238E27FC236}">
                <a16:creationId xmlns:a16="http://schemas.microsoft.com/office/drawing/2014/main" id="{0E67F719-50B7-33ED-60D0-174E2D739E21}"/>
              </a:ext>
            </a:extLst>
          </p:cNvPr>
          <p:cNvSpPr>
            <a:spLocks noGrp="1"/>
          </p:cNvSpPr>
          <p:nvPr>
            <p:ph idx="1"/>
          </p:nvPr>
        </p:nvSpPr>
        <p:spPr/>
        <p:txBody>
          <a:bodyPr>
            <a:normAutofit lnSpcReduction="10000"/>
          </a:bodyPr>
          <a:lstStyle/>
          <a:p>
            <a:r>
              <a:rPr lang="en-US" altLang="ko-KR" sz="2000" dirty="0"/>
              <a:t>Absence of difference in survival outcomes between the groups were in line with prior research</a:t>
            </a:r>
          </a:p>
          <a:p>
            <a:r>
              <a:rPr lang="en-US" altLang="ko-KR" sz="2000" dirty="0"/>
              <a:t>OS rate in the robotic group was comparable to the 5‐year survival rate of 93.3% among stage</a:t>
            </a:r>
            <a:r>
              <a:rPr lang="ko-KR" altLang="en-US" sz="2000" dirty="0"/>
              <a:t> </a:t>
            </a:r>
            <a:r>
              <a:rPr lang="en-US" altLang="ko-KR" sz="2000" dirty="0"/>
              <a:t>I</a:t>
            </a:r>
            <a:r>
              <a:rPr lang="ko-KR" altLang="en-US" sz="2000" dirty="0"/>
              <a:t> </a:t>
            </a:r>
            <a:r>
              <a:rPr lang="en-US" altLang="ko-KR" sz="2000" dirty="0"/>
              <a:t>endometrial cancer with  open surgery in Japan (6580 </a:t>
            </a:r>
            <a:r>
              <a:rPr lang="en-US" altLang="ko-KR" sz="2000" dirty="0" err="1"/>
              <a:t>pt</a:t>
            </a:r>
            <a:r>
              <a:rPr lang="en-US" altLang="ko-KR" sz="2000" dirty="0"/>
              <a:t>)</a:t>
            </a:r>
          </a:p>
          <a:p>
            <a:pPr lvl="1"/>
            <a:endParaRPr lang="en-US" altLang="ko-KR" sz="2000" dirty="0"/>
          </a:p>
          <a:p>
            <a:pPr lvl="1"/>
            <a:r>
              <a:rPr lang="en-US" altLang="ko-KR" sz="2000" dirty="0"/>
              <a:t>Oncological outcome of robotic surgery for endometrial cancer is similar to that of open surgery</a:t>
            </a:r>
          </a:p>
          <a:p>
            <a:pPr lvl="1"/>
            <a:r>
              <a:rPr lang="en-US" altLang="ko-KR" sz="2000" dirty="0"/>
              <a:t>The use of uterine manipulators does not affect oncological outcomes</a:t>
            </a:r>
          </a:p>
          <a:p>
            <a:pPr lvl="1"/>
            <a:endParaRPr lang="en-US" altLang="ko-KR" sz="2000" dirty="0"/>
          </a:p>
          <a:p>
            <a:r>
              <a:rPr lang="en-US" altLang="ko-KR" sz="2000" dirty="0"/>
              <a:t>The uterine manipulator in laparoscopic surgery </a:t>
            </a:r>
          </a:p>
          <a:p>
            <a:pPr lvl="1"/>
            <a:r>
              <a:rPr lang="en-US" altLang="ko-KR" sz="2000" dirty="0"/>
              <a:t>Poor postoperative prognosis for uterine cancer as well as cervical cancer </a:t>
            </a:r>
          </a:p>
          <a:p>
            <a:endParaRPr lang="en-US" altLang="ko-KR" sz="2000" dirty="0"/>
          </a:p>
          <a:p>
            <a:r>
              <a:rPr lang="en-US" altLang="ko-KR" sz="2000" dirty="0"/>
              <a:t>In this study, no difference in long-term prognosis between robotic and open surgery</a:t>
            </a:r>
            <a:endParaRPr lang="ko-KR" altLang="en-US" sz="2000" dirty="0"/>
          </a:p>
        </p:txBody>
      </p:sp>
      <p:sp>
        <p:nvSpPr>
          <p:cNvPr id="4" name="슬라이드 번호 개체 틀 3">
            <a:extLst>
              <a:ext uri="{FF2B5EF4-FFF2-40B4-BE49-F238E27FC236}">
                <a16:creationId xmlns:a16="http://schemas.microsoft.com/office/drawing/2014/main" id="{79313BD2-6191-26D4-A879-609FAF4CB61C}"/>
              </a:ext>
            </a:extLst>
          </p:cNvPr>
          <p:cNvSpPr>
            <a:spLocks noGrp="1"/>
          </p:cNvSpPr>
          <p:nvPr>
            <p:ph type="sldNum" sz="quarter" idx="12"/>
          </p:nvPr>
        </p:nvSpPr>
        <p:spPr/>
        <p:txBody>
          <a:bodyPr/>
          <a:lstStyle/>
          <a:p>
            <a:fld id="{3A98EE3D-8CD1-4C3F-BD1C-C98C9596463C}" type="slidenum">
              <a:rPr lang="en-US" smtClean="0"/>
              <a:pPr/>
              <a:t>18</a:t>
            </a:fld>
            <a:endParaRPr lang="en-US" dirty="0"/>
          </a:p>
        </p:txBody>
      </p:sp>
    </p:spTree>
    <p:extLst>
      <p:ext uri="{BB962C8B-B14F-4D97-AF65-F5344CB8AC3E}">
        <p14:creationId xmlns:p14="http://schemas.microsoft.com/office/powerpoint/2010/main" val="274547423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E82B16FB-6425-D9F5-F751-FF89D06A2D3E}"/>
              </a:ext>
            </a:extLst>
          </p:cNvPr>
          <p:cNvSpPr>
            <a:spLocks noGrp="1"/>
          </p:cNvSpPr>
          <p:nvPr>
            <p:ph type="title"/>
          </p:nvPr>
        </p:nvSpPr>
        <p:spPr/>
        <p:txBody>
          <a:bodyPr/>
          <a:lstStyle/>
          <a:p>
            <a:r>
              <a:rPr lang="en-US" altLang="ko-KR" dirty="0"/>
              <a:t>Strength vs Limitation  </a:t>
            </a:r>
            <a:endParaRPr lang="ko-KR" altLang="en-US" dirty="0"/>
          </a:p>
        </p:txBody>
      </p:sp>
      <p:sp>
        <p:nvSpPr>
          <p:cNvPr id="3" name="내용 개체 틀 2">
            <a:extLst>
              <a:ext uri="{FF2B5EF4-FFF2-40B4-BE49-F238E27FC236}">
                <a16:creationId xmlns:a16="http://schemas.microsoft.com/office/drawing/2014/main" id="{84579644-5BF4-8EAB-2292-E96348FA1BD4}"/>
              </a:ext>
            </a:extLst>
          </p:cNvPr>
          <p:cNvSpPr>
            <a:spLocks noGrp="1"/>
          </p:cNvSpPr>
          <p:nvPr>
            <p:ph idx="1"/>
          </p:nvPr>
        </p:nvSpPr>
        <p:spPr/>
        <p:txBody>
          <a:bodyPr>
            <a:normAutofit/>
          </a:bodyPr>
          <a:lstStyle/>
          <a:p>
            <a:r>
              <a:rPr lang="en-US" altLang="ko-KR" sz="2400" dirty="0"/>
              <a:t>Strength </a:t>
            </a:r>
          </a:p>
          <a:p>
            <a:pPr lvl="1"/>
            <a:r>
              <a:rPr lang="en-US" altLang="ko-KR" sz="2000" dirty="0"/>
              <a:t>Long term follow up period of 65 months</a:t>
            </a:r>
          </a:p>
          <a:p>
            <a:endParaRPr lang="en-US" altLang="ko-KR" sz="2400" dirty="0"/>
          </a:p>
          <a:p>
            <a:r>
              <a:rPr lang="en-US" altLang="ko-KR" sz="2400" dirty="0"/>
              <a:t>Limitation </a:t>
            </a:r>
          </a:p>
          <a:p>
            <a:pPr lvl="1"/>
            <a:r>
              <a:rPr lang="en-US" altLang="ko-KR" sz="2000" dirty="0"/>
              <a:t>This study did not compare with robotic surgery cases that did not use a uterine manipulator</a:t>
            </a:r>
          </a:p>
          <a:p>
            <a:pPr lvl="1"/>
            <a:r>
              <a:rPr lang="en-US" altLang="ko-KR" sz="2000" dirty="0"/>
              <a:t>It is not clear whether their use definitely influences the oncological outcome</a:t>
            </a:r>
          </a:p>
          <a:p>
            <a:endParaRPr lang="en-US" altLang="ko-KR" sz="2400" dirty="0"/>
          </a:p>
          <a:p>
            <a:endParaRPr lang="ko-KR" altLang="en-US" sz="2400" dirty="0"/>
          </a:p>
        </p:txBody>
      </p:sp>
    </p:spTree>
    <p:extLst>
      <p:ext uri="{BB962C8B-B14F-4D97-AF65-F5344CB8AC3E}">
        <p14:creationId xmlns:p14="http://schemas.microsoft.com/office/powerpoint/2010/main" val="33100808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966ED575-4FEA-F3CA-4DE2-288C63B9BEF3}"/>
              </a:ext>
            </a:extLst>
          </p:cNvPr>
          <p:cNvSpPr>
            <a:spLocks noGrp="1"/>
          </p:cNvSpPr>
          <p:nvPr>
            <p:ph type="title"/>
          </p:nvPr>
        </p:nvSpPr>
        <p:spPr/>
        <p:txBody>
          <a:bodyPr/>
          <a:lstStyle/>
          <a:p>
            <a:r>
              <a:rPr lang="en-US" altLang="ko-KR" dirty="0"/>
              <a:t>Introduction </a:t>
            </a:r>
            <a:endParaRPr lang="ko-KR" altLang="en-US" dirty="0"/>
          </a:p>
        </p:txBody>
      </p:sp>
      <p:sp>
        <p:nvSpPr>
          <p:cNvPr id="3" name="내용 개체 틀 2">
            <a:extLst>
              <a:ext uri="{FF2B5EF4-FFF2-40B4-BE49-F238E27FC236}">
                <a16:creationId xmlns:a16="http://schemas.microsoft.com/office/drawing/2014/main" id="{EADC0CC2-14EC-FAE9-ED0B-5AB75CAE9108}"/>
              </a:ext>
            </a:extLst>
          </p:cNvPr>
          <p:cNvSpPr>
            <a:spLocks noGrp="1"/>
          </p:cNvSpPr>
          <p:nvPr>
            <p:ph idx="1"/>
          </p:nvPr>
        </p:nvSpPr>
        <p:spPr/>
        <p:txBody>
          <a:bodyPr>
            <a:normAutofit/>
          </a:bodyPr>
          <a:lstStyle/>
          <a:p>
            <a:r>
              <a:rPr lang="en-US" altLang="ko-KR" sz="2000" dirty="0"/>
              <a:t>The Laparoscopic Approach to Cervical Cancer (LACC) trial</a:t>
            </a:r>
          </a:p>
          <a:p>
            <a:pPr lvl="1"/>
            <a:r>
              <a:rPr lang="en-US" altLang="ko-KR" sz="1600" dirty="0"/>
              <a:t>Minimally invasive surgery was inferior to open surgery</a:t>
            </a:r>
          </a:p>
          <a:p>
            <a:pPr lvl="1"/>
            <a:r>
              <a:rPr lang="en-US" altLang="ko-KR" sz="1600" dirty="0"/>
              <a:t>Use of a uterine manipulator and tumor spillage</a:t>
            </a:r>
          </a:p>
          <a:p>
            <a:endParaRPr lang="en-US" altLang="ko-KR" sz="2000" dirty="0"/>
          </a:p>
          <a:p>
            <a:r>
              <a:rPr lang="en-US" altLang="ko-KR" sz="2000" dirty="0"/>
              <a:t>Endometrial cancer </a:t>
            </a:r>
          </a:p>
          <a:p>
            <a:pPr lvl="1"/>
            <a:r>
              <a:rPr lang="en-US" altLang="ko-KR" sz="1600" dirty="0"/>
              <a:t>In a large scale-study, oncological outcome of minimally invasive surgery is noninferior to open surgery</a:t>
            </a:r>
          </a:p>
          <a:p>
            <a:pPr lvl="1"/>
            <a:r>
              <a:rPr lang="en-US" altLang="ko-KR" sz="1600" dirty="0"/>
              <a:t>But one-third of surgeons have changed their practice after LACC trial in French </a:t>
            </a:r>
            <a:endParaRPr lang="en-US" altLang="ko-KR" sz="2000" dirty="0"/>
          </a:p>
          <a:p>
            <a:pPr lvl="1"/>
            <a:r>
              <a:rPr lang="en-US" altLang="ko-KR" sz="1600" dirty="0"/>
              <a:t>Uterine manipulator</a:t>
            </a:r>
          </a:p>
          <a:p>
            <a:pPr lvl="2"/>
            <a:r>
              <a:rPr lang="en-US" altLang="ko-KR" sz="1600" dirty="0"/>
              <a:t>Spillage of </a:t>
            </a:r>
            <a:r>
              <a:rPr lang="en-US" altLang="ko-KR" sz="1600" dirty="0" err="1"/>
              <a:t>tumour</a:t>
            </a:r>
            <a:r>
              <a:rPr lang="en-US" altLang="ko-KR" sz="1600" dirty="0"/>
              <a:t> cells have similarly been cited as possible causes</a:t>
            </a:r>
          </a:p>
          <a:p>
            <a:pPr lvl="2"/>
            <a:r>
              <a:rPr lang="en-US" altLang="ko-KR" sz="1600" dirty="0"/>
              <a:t>Increased the positive rate of peritoneal washing cytology</a:t>
            </a:r>
          </a:p>
          <a:p>
            <a:pPr lvl="2"/>
            <a:r>
              <a:rPr lang="en-US" altLang="ko-KR" sz="1600" dirty="0"/>
              <a:t>Oncological outcomes is unclear</a:t>
            </a:r>
          </a:p>
          <a:p>
            <a:endParaRPr lang="en-US" altLang="ko-KR" sz="2000" dirty="0"/>
          </a:p>
          <a:p>
            <a:endParaRPr lang="ko-KR" altLang="en-US" sz="2000" dirty="0"/>
          </a:p>
          <a:p>
            <a:endParaRPr lang="ko-KR" altLang="en-US" sz="2000" dirty="0"/>
          </a:p>
        </p:txBody>
      </p:sp>
    </p:spTree>
    <p:extLst>
      <p:ext uri="{BB962C8B-B14F-4D97-AF65-F5344CB8AC3E}">
        <p14:creationId xmlns:p14="http://schemas.microsoft.com/office/powerpoint/2010/main" val="39658342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04F7C745-99F4-5F9A-C310-3389DC59BD01}"/>
              </a:ext>
            </a:extLst>
          </p:cNvPr>
          <p:cNvSpPr>
            <a:spLocks noGrp="1"/>
          </p:cNvSpPr>
          <p:nvPr>
            <p:ph type="title"/>
          </p:nvPr>
        </p:nvSpPr>
        <p:spPr/>
        <p:txBody>
          <a:bodyPr/>
          <a:lstStyle/>
          <a:p>
            <a:r>
              <a:rPr lang="en-US" altLang="ko-KR" dirty="0"/>
              <a:t>Conclusion</a:t>
            </a:r>
            <a:endParaRPr lang="ko-KR" altLang="en-US" dirty="0"/>
          </a:p>
        </p:txBody>
      </p:sp>
      <p:sp>
        <p:nvSpPr>
          <p:cNvPr id="3" name="내용 개체 틀 2">
            <a:extLst>
              <a:ext uri="{FF2B5EF4-FFF2-40B4-BE49-F238E27FC236}">
                <a16:creationId xmlns:a16="http://schemas.microsoft.com/office/drawing/2014/main" id="{C73A1AA0-52AD-F22D-A71F-4E19CE663137}"/>
              </a:ext>
            </a:extLst>
          </p:cNvPr>
          <p:cNvSpPr>
            <a:spLocks noGrp="1"/>
          </p:cNvSpPr>
          <p:nvPr>
            <p:ph idx="1"/>
          </p:nvPr>
        </p:nvSpPr>
        <p:spPr/>
        <p:txBody>
          <a:bodyPr>
            <a:normAutofit/>
          </a:bodyPr>
          <a:lstStyle/>
          <a:p>
            <a:pPr>
              <a:spcAft>
                <a:spcPts val="1800"/>
              </a:spcAft>
            </a:pPr>
            <a:r>
              <a:rPr lang="en-US" altLang="ko-KR" sz="2000" dirty="0"/>
              <a:t>Use of a uterine manipulator in robotic surgery for early‐stage endometrial cancer does not affect recurrence or survival.</a:t>
            </a:r>
          </a:p>
          <a:p>
            <a:r>
              <a:rPr lang="en-US" altLang="ko-KR" sz="2000" dirty="0"/>
              <a:t>Overcoming the disadvantages of using a uterine manipulator in robotic surgery for endometrial cancer will be a great help for many, especially novice robotic surgeons, to operate the surgery safely.</a:t>
            </a:r>
            <a:endParaRPr lang="ko-KR" altLang="en-US" sz="2000" dirty="0"/>
          </a:p>
        </p:txBody>
      </p:sp>
      <p:sp>
        <p:nvSpPr>
          <p:cNvPr id="4" name="슬라이드 번호 개체 틀 3">
            <a:extLst>
              <a:ext uri="{FF2B5EF4-FFF2-40B4-BE49-F238E27FC236}">
                <a16:creationId xmlns:a16="http://schemas.microsoft.com/office/drawing/2014/main" id="{9C6E52D1-D3CF-0156-495F-E9C9BAA576C3}"/>
              </a:ext>
            </a:extLst>
          </p:cNvPr>
          <p:cNvSpPr>
            <a:spLocks noGrp="1"/>
          </p:cNvSpPr>
          <p:nvPr>
            <p:ph type="sldNum" sz="quarter" idx="12"/>
          </p:nvPr>
        </p:nvSpPr>
        <p:spPr/>
        <p:txBody>
          <a:bodyPr/>
          <a:lstStyle/>
          <a:p>
            <a:fld id="{3A98EE3D-8CD1-4C3F-BD1C-C98C9596463C}" type="slidenum">
              <a:rPr lang="en-US" smtClean="0"/>
              <a:pPr/>
              <a:t>20</a:t>
            </a:fld>
            <a:endParaRPr lang="en-US" dirty="0"/>
          </a:p>
        </p:txBody>
      </p:sp>
    </p:spTree>
    <p:extLst>
      <p:ext uri="{BB962C8B-B14F-4D97-AF65-F5344CB8AC3E}">
        <p14:creationId xmlns:p14="http://schemas.microsoft.com/office/powerpoint/2010/main" val="13586479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9ECD6B64-6E84-6F37-D8CF-727DB4516D74}"/>
              </a:ext>
            </a:extLst>
          </p:cNvPr>
          <p:cNvSpPr>
            <a:spLocks noGrp="1"/>
          </p:cNvSpPr>
          <p:nvPr>
            <p:ph type="title"/>
          </p:nvPr>
        </p:nvSpPr>
        <p:spPr/>
        <p:txBody>
          <a:bodyPr/>
          <a:lstStyle/>
          <a:p>
            <a:r>
              <a:rPr lang="en-US" altLang="ko-KR" dirty="0"/>
              <a:t>Questions </a:t>
            </a:r>
            <a:endParaRPr lang="ko-KR" altLang="en-US" dirty="0"/>
          </a:p>
        </p:txBody>
      </p:sp>
      <p:sp>
        <p:nvSpPr>
          <p:cNvPr id="3" name="내용 개체 틀 2">
            <a:extLst>
              <a:ext uri="{FF2B5EF4-FFF2-40B4-BE49-F238E27FC236}">
                <a16:creationId xmlns:a16="http://schemas.microsoft.com/office/drawing/2014/main" id="{0B7F7B72-0BBB-C14D-06BD-FE3C13F37B15}"/>
              </a:ext>
            </a:extLst>
          </p:cNvPr>
          <p:cNvSpPr>
            <a:spLocks noGrp="1"/>
          </p:cNvSpPr>
          <p:nvPr>
            <p:ph idx="1"/>
          </p:nvPr>
        </p:nvSpPr>
        <p:spPr/>
        <p:txBody>
          <a:bodyPr/>
          <a:lstStyle/>
          <a:p>
            <a:pPr algn="just">
              <a:spcAft>
                <a:spcPts val="800"/>
              </a:spcAft>
            </a:pPr>
            <a:r>
              <a:rPr lang="en-US" altLang="ko-KR" sz="1800" b="0" i="0" dirty="0">
                <a:solidFill>
                  <a:srgbClr val="222222"/>
                </a:solidFill>
                <a:effectLst/>
                <a:latin typeface="맑은 고딕" panose="020B0503020000020004" pitchFamily="50" charset="-127"/>
                <a:ea typeface="맑은 고딕" panose="020B0503020000020004" pitchFamily="50" charset="-127"/>
              </a:rPr>
              <a:t>Q1.</a:t>
            </a:r>
          </a:p>
          <a:p>
            <a:pPr marL="0" indent="0" algn="just">
              <a:spcAft>
                <a:spcPts val="800"/>
              </a:spcAft>
              <a:buNone/>
            </a:pPr>
            <a:r>
              <a:rPr lang="en-US" altLang="ko-KR" sz="1800" b="0" i="0" dirty="0">
                <a:solidFill>
                  <a:srgbClr val="222222"/>
                </a:solidFill>
                <a:effectLst/>
                <a:latin typeface="맑은 고딕" panose="020B0503020000020004" pitchFamily="50" charset="-127"/>
                <a:ea typeface="맑은 고딕" panose="020B0503020000020004" pitchFamily="50" charset="-127"/>
              </a:rPr>
              <a:t> - In your result, there is no mention of the weight of the uterus. In most cases, a large uterus is difficult to control during surgery and additional manipulation is needed for hysterectomy. In addition, morcellation might be required for retrieval of the uterus. In this case, the possibility of tumor spillage is expected to be higher. What is your opinion on this problem?</a:t>
            </a:r>
          </a:p>
          <a:p>
            <a:pPr marL="0" indent="0" algn="just">
              <a:spcAft>
                <a:spcPts val="800"/>
              </a:spcAft>
              <a:buNone/>
            </a:pPr>
            <a:endParaRPr lang="en-US" altLang="ko-KR" sz="1800" b="0" i="0" dirty="0">
              <a:solidFill>
                <a:srgbClr val="222222"/>
              </a:solidFill>
              <a:effectLst/>
              <a:latin typeface="맑은 고딕" panose="020B0503020000020004" pitchFamily="50" charset="-127"/>
              <a:ea typeface="맑은 고딕" panose="020B0503020000020004" pitchFamily="50" charset="-127"/>
            </a:endParaRPr>
          </a:p>
          <a:p>
            <a:pPr algn="just">
              <a:spcAft>
                <a:spcPts val="800"/>
              </a:spcAft>
            </a:pPr>
            <a:r>
              <a:rPr lang="en-US" altLang="ko-KR" sz="1800" b="0" i="0" dirty="0">
                <a:solidFill>
                  <a:srgbClr val="222222"/>
                </a:solidFill>
                <a:effectLst/>
                <a:latin typeface="맑은 고딕" panose="020B0503020000020004" pitchFamily="50" charset="-127"/>
                <a:ea typeface="맑은 고딕" panose="020B0503020000020004" pitchFamily="50" charset="-127"/>
              </a:rPr>
              <a:t>Q2.</a:t>
            </a:r>
          </a:p>
          <a:p>
            <a:pPr marL="0" indent="0">
              <a:buNone/>
            </a:pPr>
            <a:r>
              <a:rPr lang="en-US" altLang="ko-KR" sz="1800" b="0" i="0" dirty="0">
                <a:solidFill>
                  <a:srgbClr val="222222"/>
                </a:solidFill>
                <a:effectLst/>
                <a:latin typeface="맑은 고딕" panose="020B0503020000020004" pitchFamily="50" charset="-127"/>
              </a:rPr>
              <a:t> - FIGO stage II is the cervical involvement, which is invaded into the cervical canal, unlike cervical cancer. And the possibility of tumor spillage could be low due to the use of the uterine manipulator. In your study, only 1 case recurred in the robotic arm in a patient with FIGO stage II. Although there is no statistical significance, half of the patients recurred in the robotic arms. Do you think the use of a uterine manipulator will affect the recurrence in FIGO stage II</a:t>
            </a:r>
            <a:endParaRPr lang="ko-KR" altLang="en-US" dirty="0"/>
          </a:p>
        </p:txBody>
      </p:sp>
    </p:spTree>
    <p:extLst>
      <p:ext uri="{BB962C8B-B14F-4D97-AF65-F5344CB8AC3E}">
        <p14:creationId xmlns:p14="http://schemas.microsoft.com/office/powerpoint/2010/main" val="116733506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FC3F76D2-5747-9557-1950-C7DB8CC996D0}"/>
              </a:ext>
            </a:extLst>
          </p:cNvPr>
          <p:cNvSpPr>
            <a:spLocks noGrp="1"/>
          </p:cNvSpPr>
          <p:nvPr>
            <p:ph type="title"/>
          </p:nvPr>
        </p:nvSpPr>
        <p:spPr/>
        <p:txBody>
          <a:bodyPr/>
          <a:lstStyle/>
          <a:p>
            <a:endParaRPr lang="ko-KR" altLang="en-US"/>
          </a:p>
        </p:txBody>
      </p:sp>
      <p:sp>
        <p:nvSpPr>
          <p:cNvPr id="3" name="내용 개체 틀 2">
            <a:extLst>
              <a:ext uri="{FF2B5EF4-FFF2-40B4-BE49-F238E27FC236}">
                <a16:creationId xmlns:a16="http://schemas.microsoft.com/office/drawing/2014/main" id="{A7FD17DF-2C1A-BC23-0F3F-695BB2D1F129}"/>
              </a:ext>
            </a:extLst>
          </p:cNvPr>
          <p:cNvSpPr>
            <a:spLocks noGrp="1"/>
          </p:cNvSpPr>
          <p:nvPr>
            <p:ph idx="1"/>
          </p:nvPr>
        </p:nvSpPr>
        <p:spPr>
          <a:xfrm>
            <a:off x="838200" y="3080657"/>
            <a:ext cx="10515600" cy="696686"/>
          </a:xfrm>
        </p:spPr>
        <p:txBody>
          <a:bodyPr>
            <a:normAutofit/>
          </a:bodyPr>
          <a:lstStyle/>
          <a:p>
            <a:pPr marL="0" indent="0">
              <a:buNone/>
            </a:pPr>
            <a:r>
              <a:rPr lang="en-US" altLang="ko-KR" sz="3600" dirty="0"/>
              <a:t>Thank you for attention!!!</a:t>
            </a:r>
            <a:endParaRPr lang="ko-KR" altLang="en-US" sz="3600" dirty="0"/>
          </a:p>
        </p:txBody>
      </p:sp>
    </p:spTree>
    <p:extLst>
      <p:ext uri="{BB962C8B-B14F-4D97-AF65-F5344CB8AC3E}">
        <p14:creationId xmlns:p14="http://schemas.microsoft.com/office/powerpoint/2010/main" val="330003256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96B120E4-7A18-40CB-BF9A-15ED16BAEA43}"/>
              </a:ext>
            </a:extLst>
          </p:cNvPr>
          <p:cNvSpPr>
            <a:spLocks noGrp="1"/>
          </p:cNvSpPr>
          <p:nvPr>
            <p:ph type="ctrTitle"/>
          </p:nvPr>
        </p:nvSpPr>
        <p:spPr>
          <a:xfrm>
            <a:off x="2796209" y="306664"/>
            <a:ext cx="7977808" cy="780015"/>
          </a:xfrm>
        </p:spPr>
        <p:txBody>
          <a:bodyPr>
            <a:normAutofit/>
          </a:bodyPr>
          <a:lstStyle/>
          <a:p>
            <a:pPr algn="l"/>
            <a:r>
              <a:rPr lang="de-DE" altLang="ko-KR" sz="2400" b="1" dirty="0"/>
              <a:t>Keiichi Isaka, MD, PhD</a:t>
            </a:r>
            <a:br>
              <a:rPr lang="ko-KR" altLang="ko-KR" sz="2400" b="1" dirty="0"/>
            </a:br>
            <a:r>
              <a:rPr lang="de-DE" altLang="ko-KR" sz="2400" b="1" dirty="0"/>
              <a:t> </a:t>
            </a:r>
            <a:endParaRPr lang="ko-KR" altLang="ko-KR" sz="2400" b="1" dirty="0"/>
          </a:p>
        </p:txBody>
      </p:sp>
      <p:sp>
        <p:nvSpPr>
          <p:cNvPr id="3" name="부제목 2">
            <a:extLst>
              <a:ext uri="{FF2B5EF4-FFF2-40B4-BE49-F238E27FC236}">
                <a16:creationId xmlns:a16="http://schemas.microsoft.com/office/drawing/2014/main" id="{9837AB4B-4F75-4332-A7CE-5600147CA856}"/>
              </a:ext>
            </a:extLst>
          </p:cNvPr>
          <p:cNvSpPr>
            <a:spLocks noGrp="1"/>
          </p:cNvSpPr>
          <p:nvPr>
            <p:ph type="subTitle" idx="1"/>
          </p:nvPr>
        </p:nvSpPr>
        <p:spPr>
          <a:xfrm>
            <a:off x="2796209" y="1068668"/>
            <a:ext cx="9395791" cy="2617304"/>
          </a:xfrm>
        </p:spPr>
        <p:txBody>
          <a:bodyPr>
            <a:noAutofit/>
          </a:bodyPr>
          <a:lstStyle/>
          <a:p>
            <a:pPr algn="l">
              <a:lnSpc>
                <a:spcPts val="1200"/>
              </a:lnSpc>
            </a:pPr>
            <a:r>
              <a:rPr lang="de-DE" altLang="ko-KR" sz="1600" b="1" dirty="0"/>
              <a:t>INSTITUTE </a:t>
            </a:r>
            <a:endParaRPr lang="ko-KR" altLang="ko-KR" sz="1600" dirty="0"/>
          </a:p>
          <a:p>
            <a:pPr algn="l">
              <a:lnSpc>
                <a:spcPts val="1200"/>
              </a:lnSpc>
            </a:pPr>
            <a:r>
              <a:rPr lang="en-US" altLang="ko-KR" sz="1600" dirty="0"/>
              <a:t>Tokyo International </a:t>
            </a:r>
            <a:r>
              <a:rPr lang="en-US" altLang="ko-KR" sz="1600" dirty="0" err="1"/>
              <a:t>Ohori</a:t>
            </a:r>
            <a:r>
              <a:rPr lang="en-US" altLang="ko-KR" sz="1600" dirty="0"/>
              <a:t> Hospital</a:t>
            </a:r>
            <a:endParaRPr lang="ko-KR" altLang="ko-KR" sz="1600" dirty="0"/>
          </a:p>
          <a:p>
            <a:pPr algn="l">
              <a:lnSpc>
                <a:spcPts val="1200"/>
              </a:lnSpc>
            </a:pPr>
            <a:r>
              <a:rPr lang="en-US" altLang="ko-KR" sz="1600" dirty="0"/>
              <a:t>Tokyo Medical University</a:t>
            </a:r>
            <a:endParaRPr lang="ko-KR" altLang="ko-KR" sz="1600" dirty="0"/>
          </a:p>
          <a:p>
            <a:pPr algn="l">
              <a:lnSpc>
                <a:spcPts val="1200"/>
              </a:lnSpc>
            </a:pPr>
            <a:r>
              <a:rPr lang="en-US" altLang="ko-KR" sz="1600" dirty="0"/>
              <a:t> </a:t>
            </a:r>
            <a:endParaRPr lang="ko-KR" altLang="ko-KR" sz="1600" dirty="0"/>
          </a:p>
          <a:p>
            <a:pPr algn="l">
              <a:lnSpc>
                <a:spcPts val="1200"/>
              </a:lnSpc>
            </a:pPr>
            <a:r>
              <a:rPr lang="en-US" altLang="ko-KR" sz="1600" b="1" dirty="0"/>
              <a:t>CURRENT ACADEMIC POSITION </a:t>
            </a:r>
            <a:endParaRPr lang="ko-KR" altLang="ko-KR" sz="1600" dirty="0"/>
          </a:p>
          <a:p>
            <a:pPr algn="l">
              <a:lnSpc>
                <a:spcPts val="1200"/>
              </a:lnSpc>
            </a:pPr>
            <a:r>
              <a:rPr lang="en-US" altLang="ko-KR" sz="1600" dirty="0"/>
              <a:t>Honorary Professor at Tokyo Medical University</a:t>
            </a:r>
            <a:endParaRPr lang="ko-KR" altLang="ko-KR" sz="1600" dirty="0"/>
          </a:p>
          <a:p>
            <a:pPr algn="l">
              <a:lnSpc>
                <a:spcPts val="1200"/>
              </a:lnSpc>
            </a:pPr>
            <a:r>
              <a:rPr lang="en-US" altLang="ko-KR" sz="1600" dirty="0"/>
              <a:t>The Chief Director of Japan Society of Gynecologic Robotic Surgery (JSGRS)</a:t>
            </a:r>
            <a:endParaRPr lang="ko-KR" altLang="ko-KR" sz="1600" dirty="0"/>
          </a:p>
          <a:p>
            <a:pPr algn="l">
              <a:lnSpc>
                <a:spcPts val="1200"/>
              </a:lnSpc>
            </a:pPr>
            <a:r>
              <a:rPr lang="en-US" altLang="ko-KR" sz="1600" dirty="0"/>
              <a:t> </a:t>
            </a:r>
            <a:endParaRPr lang="ko-KR" altLang="ko-KR" sz="1600" dirty="0"/>
          </a:p>
          <a:p>
            <a:pPr algn="l">
              <a:lnSpc>
                <a:spcPts val="1200"/>
              </a:lnSpc>
            </a:pPr>
            <a:r>
              <a:rPr lang="en-US" altLang="ko-KR" sz="1600" b="1" dirty="0"/>
              <a:t>PAST EDUCATION AND WORK EXPERIENCES</a:t>
            </a:r>
            <a:endParaRPr lang="ko-KR" altLang="ko-KR" sz="1600" dirty="0"/>
          </a:p>
          <a:p>
            <a:pPr algn="l">
              <a:lnSpc>
                <a:spcPts val="1200"/>
              </a:lnSpc>
            </a:pPr>
            <a:r>
              <a:rPr lang="en-US" altLang="ko-KR" sz="1600" dirty="0"/>
              <a:t>1976: graduated from Tokyo Medical University</a:t>
            </a:r>
            <a:endParaRPr lang="ko-KR" altLang="ko-KR" sz="1600" dirty="0"/>
          </a:p>
          <a:p>
            <a:pPr algn="l">
              <a:lnSpc>
                <a:spcPts val="1200"/>
              </a:lnSpc>
            </a:pPr>
            <a:r>
              <a:rPr lang="en-US" altLang="ko-KR" sz="1600" dirty="0"/>
              <a:t>1984: studied for one year at the University of Geneva for research of placental proteins</a:t>
            </a:r>
            <a:endParaRPr lang="ko-KR" altLang="ko-KR" sz="1600" dirty="0"/>
          </a:p>
          <a:p>
            <a:pPr algn="l">
              <a:lnSpc>
                <a:spcPts val="1200"/>
              </a:lnSpc>
            </a:pPr>
            <a:r>
              <a:rPr lang="en-US" altLang="ko-KR" sz="1600" dirty="0"/>
              <a:t>1985: studied for one year at the University of London for research of placental proteins</a:t>
            </a:r>
            <a:endParaRPr lang="ko-KR" altLang="ko-KR" sz="1600" dirty="0"/>
          </a:p>
          <a:p>
            <a:pPr algn="l">
              <a:lnSpc>
                <a:spcPts val="1200"/>
              </a:lnSpc>
            </a:pPr>
            <a:r>
              <a:rPr lang="en-US" altLang="ko-KR" sz="1600" dirty="0"/>
              <a:t>1991: Lecturer of the department of Obstetrics and Gynecology at Tokyo Medical University</a:t>
            </a:r>
            <a:endParaRPr lang="ko-KR" altLang="ko-KR" sz="1600" dirty="0"/>
          </a:p>
          <a:p>
            <a:pPr algn="l">
              <a:lnSpc>
                <a:spcPts val="1200"/>
              </a:lnSpc>
            </a:pPr>
            <a:r>
              <a:rPr lang="en-US" altLang="ko-KR" sz="1600" dirty="0"/>
              <a:t>1994: Associate Professor of the department of Obstetrics and Gynecology at Tokyo Medical    </a:t>
            </a:r>
          </a:p>
          <a:p>
            <a:pPr algn="l">
              <a:lnSpc>
                <a:spcPts val="1200"/>
              </a:lnSpc>
            </a:pPr>
            <a:r>
              <a:rPr lang="en-US" altLang="ko-KR" sz="1600" dirty="0"/>
              <a:t>        University</a:t>
            </a:r>
            <a:endParaRPr lang="ko-KR" altLang="ko-KR" sz="1600" dirty="0"/>
          </a:p>
          <a:p>
            <a:pPr algn="l">
              <a:lnSpc>
                <a:spcPts val="1200"/>
              </a:lnSpc>
            </a:pPr>
            <a:r>
              <a:rPr lang="en-US" altLang="ko-KR" sz="1600" dirty="0"/>
              <a:t>2003: Professor and Chairman of the department of Obstetrics and Gynecology at Tokyo Medical </a:t>
            </a:r>
          </a:p>
          <a:p>
            <a:pPr algn="l">
              <a:lnSpc>
                <a:spcPts val="1200"/>
              </a:lnSpc>
            </a:pPr>
            <a:r>
              <a:rPr lang="en-US" altLang="ko-KR" sz="1600" dirty="0"/>
              <a:t>        University</a:t>
            </a:r>
            <a:endParaRPr lang="ko-KR" altLang="ko-KR" sz="1600" dirty="0"/>
          </a:p>
          <a:p>
            <a:pPr algn="l">
              <a:lnSpc>
                <a:spcPts val="1200"/>
              </a:lnSpc>
            </a:pPr>
            <a:r>
              <a:rPr lang="en-US" altLang="ko-KR" sz="1600" dirty="0"/>
              <a:t>2017: Special Appointed Professor and Honorary Professor at Tokyo Medical University</a:t>
            </a:r>
            <a:endParaRPr lang="ko-KR" altLang="ko-KR" sz="1600" dirty="0"/>
          </a:p>
          <a:p>
            <a:pPr algn="l">
              <a:lnSpc>
                <a:spcPts val="1200"/>
              </a:lnSpc>
            </a:pPr>
            <a:r>
              <a:rPr lang="en-US" altLang="ko-KR" sz="1600" dirty="0"/>
              <a:t>2019: Director of Robotic Surgery Center at Hitachi, Ltd. Hitachi General Hospital, </a:t>
            </a:r>
            <a:endParaRPr lang="ko-KR" altLang="ko-KR" sz="1600" dirty="0"/>
          </a:p>
          <a:p>
            <a:pPr algn="l">
              <a:lnSpc>
                <a:spcPts val="1200"/>
              </a:lnSpc>
            </a:pPr>
            <a:r>
              <a:rPr lang="en-US" altLang="ko-KR" sz="1600" dirty="0"/>
              <a:t>2020: Director of Robotic Surgery Center at Tokyo International </a:t>
            </a:r>
            <a:r>
              <a:rPr lang="en-US" altLang="ko-KR" sz="1600" dirty="0" err="1"/>
              <a:t>Ohori</a:t>
            </a:r>
            <a:r>
              <a:rPr lang="en-US" altLang="ko-KR" sz="1600" dirty="0"/>
              <a:t> Hospital</a:t>
            </a:r>
            <a:endParaRPr lang="ko-KR" altLang="ko-KR" sz="1600" dirty="0"/>
          </a:p>
          <a:p>
            <a:pPr algn="l">
              <a:lnSpc>
                <a:spcPts val="1200"/>
              </a:lnSpc>
            </a:pPr>
            <a:r>
              <a:rPr lang="en-US" altLang="ko-KR" sz="1600" dirty="0"/>
              <a:t> </a:t>
            </a:r>
            <a:endParaRPr lang="ko-KR" altLang="ko-KR" sz="1600" dirty="0"/>
          </a:p>
          <a:p>
            <a:pPr algn="l">
              <a:lnSpc>
                <a:spcPts val="1200"/>
              </a:lnSpc>
            </a:pPr>
            <a:endParaRPr lang="ko-KR" altLang="en-US" sz="1600" dirty="0"/>
          </a:p>
        </p:txBody>
      </p:sp>
      <p:pic>
        <p:nvPicPr>
          <p:cNvPr id="3074" name="Picture 2" descr="Keiichi Isaka, M.D.,PhD">
            <a:extLst>
              <a:ext uri="{FF2B5EF4-FFF2-40B4-BE49-F238E27FC236}">
                <a16:creationId xmlns:a16="http://schemas.microsoft.com/office/drawing/2014/main" id="{DD50F533-8122-40B0-9853-9BCBD3ECF20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202510"/>
            <a:ext cx="2226365" cy="23684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494126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8DC667B2-EFA1-A599-A51A-A9EA66A535EA}"/>
              </a:ext>
            </a:extLst>
          </p:cNvPr>
          <p:cNvSpPr>
            <a:spLocks noGrp="1"/>
          </p:cNvSpPr>
          <p:nvPr>
            <p:ph type="title"/>
          </p:nvPr>
        </p:nvSpPr>
        <p:spPr/>
        <p:txBody>
          <a:bodyPr/>
          <a:lstStyle/>
          <a:p>
            <a:r>
              <a:rPr lang="en-US" altLang="ko-KR" dirty="0"/>
              <a:t>Introduction </a:t>
            </a:r>
            <a:endParaRPr lang="ko-KR" altLang="en-US" dirty="0"/>
          </a:p>
        </p:txBody>
      </p:sp>
      <p:sp>
        <p:nvSpPr>
          <p:cNvPr id="3" name="내용 개체 틀 2">
            <a:extLst>
              <a:ext uri="{FF2B5EF4-FFF2-40B4-BE49-F238E27FC236}">
                <a16:creationId xmlns:a16="http://schemas.microsoft.com/office/drawing/2014/main" id="{7096D323-4313-555E-33D8-7D365FC88C72}"/>
              </a:ext>
            </a:extLst>
          </p:cNvPr>
          <p:cNvSpPr>
            <a:spLocks noGrp="1"/>
          </p:cNvSpPr>
          <p:nvPr>
            <p:ph idx="1"/>
          </p:nvPr>
        </p:nvSpPr>
        <p:spPr/>
        <p:txBody>
          <a:bodyPr>
            <a:normAutofit/>
          </a:bodyPr>
          <a:lstStyle/>
          <a:p>
            <a:r>
              <a:rPr lang="en-US" altLang="ko-KR" sz="2000" dirty="0"/>
              <a:t>Uterine manipulator</a:t>
            </a:r>
          </a:p>
          <a:p>
            <a:pPr lvl="1"/>
            <a:r>
              <a:rPr lang="en-US" altLang="ko-KR" sz="1800" dirty="0"/>
              <a:t>Obtaining a good operative field during surgery is particularly important for success of robotic surgery</a:t>
            </a:r>
          </a:p>
          <a:p>
            <a:pPr lvl="1"/>
            <a:r>
              <a:rPr lang="en-US" altLang="ko-KR" sz="1800" dirty="0"/>
              <a:t>Controlling the uterus using a manipulator is the best option and will provide greater technical benefit to surgeon </a:t>
            </a:r>
          </a:p>
          <a:p>
            <a:pPr lvl="1"/>
            <a:r>
              <a:rPr lang="en-US" altLang="ko-KR" sz="1800" dirty="0"/>
              <a:t>Increasing the risk of recurrence</a:t>
            </a:r>
          </a:p>
          <a:p>
            <a:endParaRPr lang="en-US" altLang="ko-KR" sz="2000" dirty="0"/>
          </a:p>
          <a:p>
            <a:r>
              <a:rPr lang="en-US" altLang="ko-KR" sz="2000" dirty="0"/>
              <a:t>Purpose</a:t>
            </a:r>
          </a:p>
          <a:p>
            <a:pPr lvl="1"/>
            <a:r>
              <a:rPr lang="en-US" altLang="ko-KR" sz="1800" dirty="0"/>
              <a:t>We examined whether uterine manipulators affect the postoperative prognosis after robotic surgery</a:t>
            </a:r>
            <a:endParaRPr lang="ko-KR" altLang="en-US" sz="1800" dirty="0"/>
          </a:p>
          <a:p>
            <a:endParaRPr lang="ko-KR" altLang="en-US" sz="2000" dirty="0"/>
          </a:p>
        </p:txBody>
      </p:sp>
    </p:spTree>
    <p:extLst>
      <p:ext uri="{BB962C8B-B14F-4D97-AF65-F5344CB8AC3E}">
        <p14:creationId xmlns:p14="http://schemas.microsoft.com/office/powerpoint/2010/main" val="23083025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6C298C4E-EB93-1A0D-C0FA-ADA1F84763F1}"/>
              </a:ext>
            </a:extLst>
          </p:cNvPr>
          <p:cNvSpPr>
            <a:spLocks noGrp="1"/>
          </p:cNvSpPr>
          <p:nvPr>
            <p:ph type="title"/>
          </p:nvPr>
        </p:nvSpPr>
        <p:spPr/>
        <p:txBody>
          <a:bodyPr/>
          <a:lstStyle/>
          <a:p>
            <a:r>
              <a:rPr lang="en-US" altLang="ko-KR" dirty="0"/>
              <a:t>Materials &amp; Methods</a:t>
            </a:r>
            <a:endParaRPr lang="ko-KR" altLang="en-US" dirty="0"/>
          </a:p>
        </p:txBody>
      </p:sp>
      <p:sp>
        <p:nvSpPr>
          <p:cNvPr id="3" name="내용 개체 틀 2">
            <a:extLst>
              <a:ext uri="{FF2B5EF4-FFF2-40B4-BE49-F238E27FC236}">
                <a16:creationId xmlns:a16="http://schemas.microsoft.com/office/drawing/2014/main" id="{4C57878F-31A1-0CB2-F78F-C3991A94E413}"/>
              </a:ext>
            </a:extLst>
          </p:cNvPr>
          <p:cNvSpPr>
            <a:spLocks noGrp="1"/>
          </p:cNvSpPr>
          <p:nvPr>
            <p:ph idx="1"/>
          </p:nvPr>
        </p:nvSpPr>
        <p:spPr/>
        <p:txBody>
          <a:bodyPr>
            <a:normAutofit/>
          </a:bodyPr>
          <a:lstStyle/>
          <a:p>
            <a:r>
              <a:rPr lang="en-US" altLang="ko-KR" sz="2000" dirty="0"/>
              <a:t>Materials</a:t>
            </a:r>
          </a:p>
          <a:p>
            <a:pPr lvl="1"/>
            <a:r>
              <a:rPr lang="en-US" altLang="ko-KR" sz="1600" dirty="0"/>
              <a:t>Early‐stage endometrial cancer diagnosed as clinical stage I </a:t>
            </a:r>
          </a:p>
          <a:p>
            <a:pPr lvl="1"/>
            <a:r>
              <a:rPr lang="en-US" altLang="ko-KR" sz="1600" dirty="0"/>
              <a:t>Between April 2009 and December 2014</a:t>
            </a:r>
          </a:p>
          <a:p>
            <a:pPr lvl="1"/>
            <a:r>
              <a:rPr lang="en-US" altLang="ko-KR" sz="1600" dirty="0"/>
              <a:t>Retrospective cohort study </a:t>
            </a:r>
          </a:p>
          <a:p>
            <a:endParaRPr lang="en-US" altLang="ko-KR" sz="2000" dirty="0"/>
          </a:p>
          <a:p>
            <a:r>
              <a:rPr lang="en-US" altLang="ko-KR" sz="2000" dirty="0"/>
              <a:t>Postoperative follow‐up</a:t>
            </a:r>
          </a:p>
          <a:p>
            <a:pPr lvl="1"/>
            <a:r>
              <a:rPr lang="en-US" altLang="ko-KR" sz="1600" dirty="0"/>
              <a:t>Outpatient clinic every month or every 3 months for 1 year, every 4– 6 months from the second year, and every year from the fifth year.</a:t>
            </a:r>
          </a:p>
          <a:p>
            <a:pPr lvl="1"/>
            <a:r>
              <a:rPr lang="en-US" altLang="ko-KR" sz="1600" dirty="0"/>
              <a:t>General blood tests, </a:t>
            </a:r>
            <a:r>
              <a:rPr lang="en-US" altLang="ko-KR" sz="1600" dirty="0" err="1"/>
              <a:t>tumour</a:t>
            </a:r>
            <a:r>
              <a:rPr lang="en-US" altLang="ko-KR" sz="1600" dirty="0"/>
              <a:t> markers, and cytological diagnosis were performed at each follow‐up visit</a:t>
            </a:r>
          </a:p>
          <a:p>
            <a:pPr lvl="1"/>
            <a:r>
              <a:rPr lang="en-US" altLang="ko-KR" sz="1600" dirty="0"/>
              <a:t>CT scan of the whole body was performed once a year</a:t>
            </a:r>
          </a:p>
        </p:txBody>
      </p:sp>
    </p:spTree>
    <p:extLst>
      <p:ext uri="{BB962C8B-B14F-4D97-AF65-F5344CB8AC3E}">
        <p14:creationId xmlns:p14="http://schemas.microsoft.com/office/powerpoint/2010/main" val="24460281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CE8DD1D4-8006-67A8-3C6E-1E6C54700DDA}"/>
              </a:ext>
            </a:extLst>
          </p:cNvPr>
          <p:cNvSpPr>
            <a:spLocks noGrp="1"/>
          </p:cNvSpPr>
          <p:nvPr>
            <p:ph type="title"/>
          </p:nvPr>
        </p:nvSpPr>
        <p:spPr/>
        <p:txBody>
          <a:bodyPr/>
          <a:lstStyle/>
          <a:p>
            <a:r>
              <a:rPr lang="en-US" altLang="ko-KR" dirty="0"/>
              <a:t>Materials &amp; Methods</a:t>
            </a:r>
            <a:endParaRPr lang="ko-KR" altLang="en-US" dirty="0"/>
          </a:p>
        </p:txBody>
      </p:sp>
      <p:sp>
        <p:nvSpPr>
          <p:cNvPr id="3" name="내용 개체 틀 2">
            <a:extLst>
              <a:ext uri="{FF2B5EF4-FFF2-40B4-BE49-F238E27FC236}">
                <a16:creationId xmlns:a16="http://schemas.microsoft.com/office/drawing/2014/main" id="{6512C2A5-0D59-DFC0-57FC-F41E4EEC9F01}"/>
              </a:ext>
            </a:extLst>
          </p:cNvPr>
          <p:cNvSpPr>
            <a:spLocks noGrp="1"/>
          </p:cNvSpPr>
          <p:nvPr>
            <p:ph idx="1"/>
          </p:nvPr>
        </p:nvSpPr>
        <p:spPr/>
        <p:txBody>
          <a:bodyPr>
            <a:normAutofit fontScale="92500" lnSpcReduction="20000"/>
          </a:bodyPr>
          <a:lstStyle/>
          <a:p>
            <a:r>
              <a:rPr lang="en-US" altLang="ko-KR" sz="2000" dirty="0"/>
              <a:t>Basic techniques</a:t>
            </a:r>
          </a:p>
          <a:p>
            <a:pPr lvl="1"/>
            <a:r>
              <a:rPr lang="en-US" altLang="ko-KR" sz="1800" dirty="0"/>
              <a:t>Robot‐assisted total hysterectomy </a:t>
            </a:r>
          </a:p>
          <a:p>
            <a:pPr lvl="1"/>
            <a:r>
              <a:rPr lang="en-US" altLang="ko-KR" sz="1800" dirty="0"/>
              <a:t>Bilateral </a:t>
            </a:r>
            <a:r>
              <a:rPr lang="en-US" altLang="ko-KR" sz="1800" dirty="0" err="1"/>
              <a:t>salpingooophorectomy</a:t>
            </a:r>
            <a:endParaRPr lang="en-US" altLang="ko-KR" sz="1800" dirty="0"/>
          </a:p>
          <a:p>
            <a:pPr lvl="1"/>
            <a:r>
              <a:rPr lang="en-US" altLang="ko-KR" sz="1800" dirty="0"/>
              <a:t>Pelvic lymphadenectomy</a:t>
            </a:r>
          </a:p>
          <a:p>
            <a:pPr lvl="1"/>
            <a:r>
              <a:rPr lang="en-US" altLang="ko-KR" sz="1800" dirty="0"/>
              <a:t>Omitted pelvic lymphadenectomy or add para-aortic lymphadenectomy</a:t>
            </a:r>
          </a:p>
          <a:p>
            <a:endParaRPr lang="en-US" altLang="ko-KR" sz="2000" dirty="0"/>
          </a:p>
          <a:p>
            <a:r>
              <a:rPr lang="en-US" altLang="ko-KR" sz="2000" dirty="0"/>
              <a:t>Postoperative adjuvant chemotherapy by JSGO guideline</a:t>
            </a:r>
          </a:p>
          <a:p>
            <a:endParaRPr lang="en-US" altLang="ko-KR" sz="2000" dirty="0"/>
          </a:p>
          <a:p>
            <a:r>
              <a:rPr lang="en-US" altLang="ko-KR" sz="2000" dirty="0"/>
              <a:t>Davinci Si system </a:t>
            </a:r>
          </a:p>
          <a:p>
            <a:endParaRPr lang="en-US" altLang="ko-KR" sz="2000" dirty="0"/>
          </a:p>
          <a:p>
            <a:r>
              <a:rPr lang="en-US" altLang="ko-KR" sz="2000" dirty="0"/>
              <a:t>Peritoneal cavity was washed with 50 ml of physiological saline for </a:t>
            </a:r>
            <a:r>
              <a:rPr lang="en-US" altLang="ko-KR" sz="2000" dirty="0" err="1"/>
              <a:t>cytodiagnosis</a:t>
            </a:r>
            <a:endParaRPr lang="en-US" altLang="ko-KR" sz="2000" dirty="0"/>
          </a:p>
          <a:p>
            <a:endParaRPr lang="en-US" altLang="ko-KR" sz="2000" dirty="0"/>
          </a:p>
          <a:p>
            <a:r>
              <a:rPr lang="en-US" altLang="ko-KR" sz="2000" dirty="0"/>
              <a:t>Uterine manipulator (</a:t>
            </a:r>
            <a:r>
              <a:rPr lang="en-US" altLang="ko-KR" sz="2000" dirty="0" err="1"/>
              <a:t>VCare</a:t>
            </a:r>
            <a:r>
              <a:rPr lang="en-US" altLang="ko-KR" sz="2000" dirty="0"/>
              <a:t>®, CONMED Corp.) was inserted in all cases</a:t>
            </a:r>
          </a:p>
          <a:p>
            <a:pPr lvl="1">
              <a:buFont typeface="Wingdings" panose="05000000000000000000" pitchFamily="2" charset="2"/>
              <a:buChar char="Ø"/>
            </a:pPr>
            <a:r>
              <a:rPr lang="en-US" altLang="ko-KR" sz="1800" dirty="0"/>
              <a:t>After insertion, the thread was ligated to prevent leakage of the intrauterine </a:t>
            </a:r>
            <a:r>
              <a:rPr lang="en-US" altLang="ko-KR" sz="1800" dirty="0" err="1"/>
              <a:t>tumour</a:t>
            </a:r>
            <a:endParaRPr lang="ko-KR" altLang="en-US" sz="1800" dirty="0"/>
          </a:p>
          <a:p>
            <a:endParaRPr lang="ko-KR" altLang="en-US" sz="2000" dirty="0"/>
          </a:p>
        </p:txBody>
      </p:sp>
    </p:spTree>
    <p:extLst>
      <p:ext uri="{BB962C8B-B14F-4D97-AF65-F5344CB8AC3E}">
        <p14:creationId xmlns:p14="http://schemas.microsoft.com/office/powerpoint/2010/main" val="41217658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492C69CE-2606-7D12-8B24-0DE1C28FDFF6}"/>
              </a:ext>
            </a:extLst>
          </p:cNvPr>
          <p:cNvSpPr>
            <a:spLocks noGrp="1"/>
          </p:cNvSpPr>
          <p:nvPr>
            <p:ph type="title"/>
          </p:nvPr>
        </p:nvSpPr>
        <p:spPr/>
        <p:txBody>
          <a:bodyPr/>
          <a:lstStyle/>
          <a:p>
            <a:r>
              <a:rPr lang="en-US" altLang="ko-KR" dirty="0"/>
              <a:t>Materials &amp; Methods</a:t>
            </a:r>
            <a:endParaRPr lang="ko-KR" altLang="en-US" dirty="0"/>
          </a:p>
        </p:txBody>
      </p:sp>
      <p:sp>
        <p:nvSpPr>
          <p:cNvPr id="3" name="내용 개체 틀 2">
            <a:extLst>
              <a:ext uri="{FF2B5EF4-FFF2-40B4-BE49-F238E27FC236}">
                <a16:creationId xmlns:a16="http://schemas.microsoft.com/office/drawing/2014/main" id="{A2782338-D7BA-EE71-1BED-E0144B51C05E}"/>
              </a:ext>
            </a:extLst>
          </p:cNvPr>
          <p:cNvSpPr>
            <a:spLocks noGrp="1"/>
          </p:cNvSpPr>
          <p:nvPr>
            <p:ph idx="1"/>
          </p:nvPr>
        </p:nvSpPr>
        <p:spPr>
          <a:xfrm>
            <a:off x="838200" y="1799499"/>
            <a:ext cx="10515600" cy="4351338"/>
          </a:xfrm>
        </p:spPr>
        <p:txBody>
          <a:bodyPr>
            <a:normAutofit/>
          </a:bodyPr>
          <a:lstStyle/>
          <a:p>
            <a:r>
              <a:rPr lang="en-US" altLang="ko-KR" sz="2000" dirty="0"/>
              <a:t>Operative procedure</a:t>
            </a:r>
          </a:p>
          <a:p>
            <a:pPr lvl="1"/>
            <a:r>
              <a:rPr lang="en-US" altLang="ko-KR" sz="1600" b="0" i="0" u="none" strike="noStrike" baseline="0" dirty="0">
                <a:latin typeface="Lato-Regular"/>
              </a:rPr>
              <a:t>Both fallopian tubes were coagulated using an energy device.</a:t>
            </a:r>
          </a:p>
          <a:p>
            <a:pPr lvl="1"/>
            <a:r>
              <a:rPr lang="en-US" altLang="ko-KR" sz="1600" b="0" i="0" u="none" strike="noStrike" baseline="0" dirty="0">
                <a:latin typeface="Lato-Regular"/>
              </a:rPr>
              <a:t>Peritoneal washing cytology </a:t>
            </a:r>
          </a:p>
          <a:p>
            <a:pPr lvl="1"/>
            <a:r>
              <a:rPr lang="en-US" altLang="ko-KR" sz="1600" b="0" i="0" u="none" strike="noStrike" baseline="0" dirty="0">
                <a:latin typeface="Lato-Regular"/>
              </a:rPr>
              <a:t>Uterine manipulator (</a:t>
            </a:r>
            <a:r>
              <a:rPr lang="en-US" altLang="ko-KR" sz="1600" b="0" i="0" u="none" strike="noStrike" baseline="0" dirty="0" err="1">
                <a:latin typeface="Lato-Regular"/>
              </a:rPr>
              <a:t>VCare</a:t>
            </a:r>
            <a:r>
              <a:rPr lang="en-US" altLang="ko-KR" sz="1600" b="0" i="0" u="none" strike="noStrike" baseline="0" dirty="0">
                <a:latin typeface="Lato-Regular"/>
              </a:rPr>
              <a:t>®, CONMED Corp.) </a:t>
            </a:r>
          </a:p>
          <a:p>
            <a:pPr algn="l"/>
            <a:r>
              <a:rPr lang="en-US" altLang="ko-KR" sz="1800" b="0" i="0" u="none" strike="noStrike" baseline="0" dirty="0">
                <a:latin typeface="Lato-Regular"/>
              </a:rPr>
              <a:t>Surgeon</a:t>
            </a:r>
          </a:p>
          <a:p>
            <a:pPr lvl="1"/>
            <a:r>
              <a:rPr lang="en-US" altLang="ko-KR" sz="1600" dirty="0">
                <a:latin typeface="Lato-Regular"/>
              </a:rPr>
              <a:t>Robotic surgery: three surgeon (more than 5 cases)</a:t>
            </a:r>
          </a:p>
          <a:p>
            <a:pPr lvl="1"/>
            <a:r>
              <a:rPr lang="en-US" altLang="ko-KR" sz="1600" b="0" i="0" u="none" strike="noStrike" baseline="0" dirty="0">
                <a:latin typeface="Lato-Regular"/>
              </a:rPr>
              <a:t>Open surgery : five gyn oncologists</a:t>
            </a:r>
          </a:p>
        </p:txBody>
      </p:sp>
      <p:pic>
        <p:nvPicPr>
          <p:cNvPr id="6" name="그림 5">
            <a:extLst>
              <a:ext uri="{FF2B5EF4-FFF2-40B4-BE49-F238E27FC236}">
                <a16:creationId xmlns:a16="http://schemas.microsoft.com/office/drawing/2014/main" id="{A941A8D8-F48D-1AB0-28D8-01E56DF8BCC5}"/>
              </a:ext>
            </a:extLst>
          </p:cNvPr>
          <p:cNvPicPr>
            <a:picLocks noChangeAspect="1"/>
          </p:cNvPicPr>
          <p:nvPr/>
        </p:nvPicPr>
        <p:blipFill>
          <a:blip r:embed="rId2"/>
          <a:stretch>
            <a:fillRect/>
          </a:stretch>
        </p:blipFill>
        <p:spPr>
          <a:xfrm>
            <a:off x="1539090" y="4165600"/>
            <a:ext cx="3338770" cy="2692400"/>
          </a:xfrm>
          <a:prstGeom prst="rect">
            <a:avLst/>
          </a:prstGeom>
        </p:spPr>
      </p:pic>
      <p:pic>
        <p:nvPicPr>
          <p:cNvPr id="7" name="그림 6">
            <a:extLst>
              <a:ext uri="{FF2B5EF4-FFF2-40B4-BE49-F238E27FC236}">
                <a16:creationId xmlns:a16="http://schemas.microsoft.com/office/drawing/2014/main" id="{F96B17E5-A467-D18D-E6C3-818AA9041012}"/>
              </a:ext>
            </a:extLst>
          </p:cNvPr>
          <p:cNvPicPr>
            <a:picLocks noChangeAspect="1"/>
          </p:cNvPicPr>
          <p:nvPr/>
        </p:nvPicPr>
        <p:blipFill>
          <a:blip r:embed="rId3"/>
          <a:stretch>
            <a:fillRect/>
          </a:stretch>
        </p:blipFill>
        <p:spPr>
          <a:xfrm>
            <a:off x="6413075" y="2509330"/>
            <a:ext cx="5778925" cy="4348670"/>
          </a:xfrm>
          <a:prstGeom prst="rect">
            <a:avLst/>
          </a:prstGeom>
        </p:spPr>
      </p:pic>
    </p:spTree>
    <p:extLst>
      <p:ext uri="{BB962C8B-B14F-4D97-AF65-F5344CB8AC3E}">
        <p14:creationId xmlns:p14="http://schemas.microsoft.com/office/powerpoint/2010/main" val="368962643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BA03FB2E-1645-1BB2-12BD-F77A6260A1C3}"/>
              </a:ext>
            </a:extLst>
          </p:cNvPr>
          <p:cNvSpPr>
            <a:spLocks noGrp="1"/>
          </p:cNvSpPr>
          <p:nvPr>
            <p:ph type="title"/>
          </p:nvPr>
        </p:nvSpPr>
        <p:spPr/>
        <p:txBody>
          <a:bodyPr/>
          <a:lstStyle/>
          <a:p>
            <a:r>
              <a:rPr lang="en-US" altLang="ko-KR" dirty="0"/>
              <a:t>Materials &amp; Methods</a:t>
            </a:r>
            <a:endParaRPr lang="ko-KR" altLang="en-US" dirty="0"/>
          </a:p>
        </p:txBody>
      </p:sp>
      <p:sp>
        <p:nvSpPr>
          <p:cNvPr id="3" name="내용 개체 틀 2">
            <a:extLst>
              <a:ext uri="{FF2B5EF4-FFF2-40B4-BE49-F238E27FC236}">
                <a16:creationId xmlns:a16="http://schemas.microsoft.com/office/drawing/2014/main" id="{44AE3C69-2A34-623B-1992-B27CB689BAD9}"/>
              </a:ext>
            </a:extLst>
          </p:cNvPr>
          <p:cNvSpPr>
            <a:spLocks noGrp="1"/>
          </p:cNvSpPr>
          <p:nvPr>
            <p:ph idx="1"/>
          </p:nvPr>
        </p:nvSpPr>
        <p:spPr>
          <a:xfrm>
            <a:off x="838200" y="1825625"/>
            <a:ext cx="10515600" cy="1474924"/>
          </a:xfrm>
        </p:spPr>
        <p:txBody>
          <a:bodyPr>
            <a:normAutofit/>
          </a:bodyPr>
          <a:lstStyle/>
          <a:p>
            <a:r>
              <a:rPr lang="en-US" altLang="ko-KR" sz="2000" dirty="0"/>
              <a:t>Evaluation items </a:t>
            </a:r>
          </a:p>
          <a:p>
            <a:pPr lvl="1"/>
            <a:r>
              <a:rPr lang="en-US" altLang="ko-KR" sz="1800" dirty="0"/>
              <a:t>Primary endpoint</a:t>
            </a:r>
          </a:p>
          <a:p>
            <a:pPr lvl="2"/>
            <a:r>
              <a:rPr lang="en-US" altLang="ko-KR" sz="1800" dirty="0"/>
              <a:t>5yrs disease‐free survival [DFS]</a:t>
            </a:r>
          </a:p>
          <a:p>
            <a:pPr lvl="2"/>
            <a:r>
              <a:rPr lang="en-US" altLang="ko-KR" sz="1800" dirty="0"/>
              <a:t>5yrs overall survival [OS]</a:t>
            </a:r>
          </a:p>
          <a:p>
            <a:endParaRPr lang="ko-KR" altLang="en-US" sz="2000" dirty="0"/>
          </a:p>
        </p:txBody>
      </p:sp>
      <p:sp>
        <p:nvSpPr>
          <p:cNvPr id="5" name="내용 개체 틀 2">
            <a:extLst>
              <a:ext uri="{FF2B5EF4-FFF2-40B4-BE49-F238E27FC236}">
                <a16:creationId xmlns:a16="http://schemas.microsoft.com/office/drawing/2014/main" id="{73D1EF29-DAFB-7F78-9FBF-54C630239C09}"/>
              </a:ext>
            </a:extLst>
          </p:cNvPr>
          <p:cNvSpPr txBox="1">
            <a:spLocks/>
          </p:cNvSpPr>
          <p:nvPr/>
        </p:nvSpPr>
        <p:spPr>
          <a:xfrm>
            <a:off x="838200" y="3435531"/>
            <a:ext cx="5257800" cy="2259875"/>
          </a:xfrm>
          <a:prstGeom prst="rect">
            <a:avLst/>
          </a:prstGeom>
        </p:spPr>
        <p:txBody>
          <a:bodyPr vert="horz" lIns="91440" tIns="45720" rIns="91440" bIns="45720" rtlCol="0">
            <a:normAutofit/>
          </a:bodyPr>
          <a:lstStyle>
            <a:lvl1pPr marL="228600" indent="-228600" algn="l" defTabSz="914400" rtl="0" eaLnBrk="1" latinLnBrk="1"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1"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1"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ko-KR" sz="2000" dirty="0"/>
              <a:t>Others </a:t>
            </a:r>
          </a:p>
          <a:p>
            <a:pPr lvl="1"/>
            <a:r>
              <a:rPr lang="en-US" altLang="ko-KR" sz="1800" dirty="0"/>
              <a:t>patient background</a:t>
            </a:r>
          </a:p>
          <a:p>
            <a:pPr lvl="1"/>
            <a:r>
              <a:rPr lang="en-US" altLang="ko-KR" sz="1800" dirty="0"/>
              <a:t>operative methods</a:t>
            </a:r>
          </a:p>
          <a:p>
            <a:pPr lvl="1"/>
            <a:r>
              <a:rPr lang="en-US" altLang="ko-KR" sz="1800" dirty="0"/>
              <a:t>operative time</a:t>
            </a:r>
          </a:p>
          <a:p>
            <a:pPr lvl="1"/>
            <a:r>
              <a:rPr lang="en-US" altLang="ko-KR" sz="1800" dirty="0"/>
              <a:t>estimated blood loss</a:t>
            </a:r>
          </a:p>
          <a:p>
            <a:pPr lvl="1"/>
            <a:r>
              <a:rPr lang="en-US" altLang="ko-KR" sz="1800" dirty="0"/>
              <a:t>the number of extracted lymph nodes</a:t>
            </a:r>
          </a:p>
          <a:p>
            <a:pPr lvl="1"/>
            <a:r>
              <a:rPr lang="en-US" altLang="ko-KR" sz="1800" dirty="0"/>
              <a:t>hospital stay</a:t>
            </a:r>
          </a:p>
        </p:txBody>
      </p:sp>
      <p:sp>
        <p:nvSpPr>
          <p:cNvPr id="6" name="내용 개체 틀 2">
            <a:extLst>
              <a:ext uri="{FF2B5EF4-FFF2-40B4-BE49-F238E27FC236}">
                <a16:creationId xmlns:a16="http://schemas.microsoft.com/office/drawing/2014/main" id="{758E1F8E-8F35-8350-8661-77FC7BC99BA8}"/>
              </a:ext>
            </a:extLst>
          </p:cNvPr>
          <p:cNvSpPr txBox="1">
            <a:spLocks/>
          </p:cNvSpPr>
          <p:nvPr/>
        </p:nvSpPr>
        <p:spPr>
          <a:xfrm>
            <a:off x="6276703" y="3435531"/>
            <a:ext cx="5257800" cy="2259875"/>
          </a:xfrm>
          <a:prstGeom prst="rect">
            <a:avLst/>
          </a:prstGeom>
        </p:spPr>
        <p:txBody>
          <a:bodyPr vert="horz" lIns="91440" tIns="45720" rIns="91440" bIns="45720" rtlCol="0">
            <a:normAutofit/>
          </a:bodyPr>
          <a:lstStyle>
            <a:lvl1pPr marL="228600" indent="-228600" algn="l" defTabSz="914400" rtl="0" eaLnBrk="1" latinLnBrk="1"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1"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1"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altLang="ko-KR" sz="2000" dirty="0"/>
          </a:p>
          <a:p>
            <a:pPr lvl="1"/>
            <a:r>
              <a:rPr lang="en-US" altLang="ko-KR" sz="1800" dirty="0"/>
              <a:t>postoperative complications</a:t>
            </a:r>
          </a:p>
          <a:p>
            <a:pPr lvl="1"/>
            <a:r>
              <a:rPr lang="en-US" altLang="ko-KR" sz="1800" dirty="0"/>
              <a:t>conversion to laparotomy</a:t>
            </a:r>
          </a:p>
          <a:p>
            <a:pPr lvl="1"/>
            <a:r>
              <a:rPr lang="en-US" altLang="ko-KR" sz="1800" dirty="0"/>
              <a:t>use of postoperative adjuvant chemotherapy</a:t>
            </a:r>
          </a:p>
          <a:p>
            <a:pPr lvl="1"/>
            <a:r>
              <a:rPr lang="en-US" altLang="ko-KR" sz="1800" dirty="0"/>
              <a:t>lavage cytology</a:t>
            </a:r>
          </a:p>
          <a:p>
            <a:pPr lvl="1"/>
            <a:r>
              <a:rPr lang="en-US" altLang="ko-KR" sz="1800" dirty="0"/>
              <a:t>postoperative pathological diagnosis</a:t>
            </a:r>
            <a:endParaRPr lang="ko-KR" altLang="en-US" sz="1600" dirty="0"/>
          </a:p>
        </p:txBody>
      </p:sp>
    </p:spTree>
    <p:extLst>
      <p:ext uri="{BB962C8B-B14F-4D97-AF65-F5344CB8AC3E}">
        <p14:creationId xmlns:p14="http://schemas.microsoft.com/office/powerpoint/2010/main" val="24274430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379BCB7B-3AE5-BA72-BBD1-B400484A4C51}"/>
              </a:ext>
            </a:extLst>
          </p:cNvPr>
          <p:cNvSpPr>
            <a:spLocks noGrp="1"/>
          </p:cNvSpPr>
          <p:nvPr>
            <p:ph type="title"/>
          </p:nvPr>
        </p:nvSpPr>
        <p:spPr/>
        <p:txBody>
          <a:bodyPr/>
          <a:lstStyle/>
          <a:p>
            <a:r>
              <a:rPr lang="en-US" altLang="ko-KR" dirty="0"/>
              <a:t>Results</a:t>
            </a:r>
            <a:endParaRPr lang="ko-KR" altLang="en-US" dirty="0"/>
          </a:p>
        </p:txBody>
      </p:sp>
      <p:sp>
        <p:nvSpPr>
          <p:cNvPr id="3" name="내용 개체 틀 2">
            <a:extLst>
              <a:ext uri="{FF2B5EF4-FFF2-40B4-BE49-F238E27FC236}">
                <a16:creationId xmlns:a16="http://schemas.microsoft.com/office/drawing/2014/main" id="{07363B11-2015-52BF-5929-ADBE73B0E14F}"/>
              </a:ext>
            </a:extLst>
          </p:cNvPr>
          <p:cNvSpPr>
            <a:spLocks noGrp="1"/>
          </p:cNvSpPr>
          <p:nvPr>
            <p:ph idx="1"/>
          </p:nvPr>
        </p:nvSpPr>
        <p:spPr>
          <a:xfrm>
            <a:off x="838200" y="1451815"/>
            <a:ext cx="10099766" cy="477746"/>
          </a:xfrm>
        </p:spPr>
        <p:txBody>
          <a:bodyPr>
            <a:normAutofit/>
          </a:bodyPr>
          <a:lstStyle/>
          <a:p>
            <a:r>
              <a:rPr lang="en-US" altLang="ko-KR" sz="2000" dirty="0">
                <a:latin typeface="나눔스퀘어_ac ExtraBold" panose="020B0600000101010101" pitchFamily="50" charset="-127"/>
                <a:ea typeface="나눔스퀘어_ac ExtraBold" panose="020B0600000101010101" pitchFamily="50" charset="-127"/>
              </a:rPr>
              <a:t>Table 1. </a:t>
            </a:r>
            <a:r>
              <a:rPr lang="en-US" altLang="ko-KR" sz="2000" dirty="0"/>
              <a:t>Patient background, FIGO stage, and operative method in both groups</a:t>
            </a:r>
            <a:endParaRPr lang="ko-KR" altLang="en-US" sz="2000" dirty="0"/>
          </a:p>
          <a:p>
            <a:endParaRPr lang="ko-KR" altLang="en-US" sz="2000" dirty="0"/>
          </a:p>
        </p:txBody>
      </p:sp>
      <p:pic>
        <p:nvPicPr>
          <p:cNvPr id="4" name="내용 개체 틀 19">
            <a:extLst>
              <a:ext uri="{FF2B5EF4-FFF2-40B4-BE49-F238E27FC236}">
                <a16:creationId xmlns:a16="http://schemas.microsoft.com/office/drawing/2014/main" id="{CCB4D6FF-820F-DDC9-F887-6BC221D9022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10663" y="1929561"/>
            <a:ext cx="7370673" cy="4928439"/>
          </a:xfrm>
          <a:prstGeom prst="rect">
            <a:avLst/>
          </a:prstGeom>
        </p:spPr>
      </p:pic>
      <p:sp>
        <p:nvSpPr>
          <p:cNvPr id="5" name="직사각형 4">
            <a:extLst>
              <a:ext uri="{FF2B5EF4-FFF2-40B4-BE49-F238E27FC236}">
                <a16:creationId xmlns:a16="http://schemas.microsoft.com/office/drawing/2014/main" id="{D8EFCCC9-0C81-8385-7C0F-DD677A2EA983}"/>
              </a:ext>
            </a:extLst>
          </p:cNvPr>
          <p:cNvSpPr/>
          <p:nvPr/>
        </p:nvSpPr>
        <p:spPr>
          <a:xfrm>
            <a:off x="2481942" y="5947955"/>
            <a:ext cx="6453052" cy="30480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Tree>
    <p:extLst>
      <p:ext uri="{BB962C8B-B14F-4D97-AF65-F5344CB8AC3E}">
        <p14:creationId xmlns:p14="http://schemas.microsoft.com/office/powerpoint/2010/main" val="321502724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379BCB7B-3AE5-BA72-BBD1-B400484A4C51}"/>
              </a:ext>
            </a:extLst>
          </p:cNvPr>
          <p:cNvSpPr>
            <a:spLocks noGrp="1"/>
          </p:cNvSpPr>
          <p:nvPr>
            <p:ph type="title"/>
          </p:nvPr>
        </p:nvSpPr>
        <p:spPr/>
        <p:txBody>
          <a:bodyPr/>
          <a:lstStyle/>
          <a:p>
            <a:r>
              <a:rPr lang="en-US" altLang="ko-KR" dirty="0"/>
              <a:t>Results</a:t>
            </a:r>
            <a:endParaRPr lang="ko-KR" altLang="en-US" dirty="0"/>
          </a:p>
        </p:txBody>
      </p:sp>
      <p:sp>
        <p:nvSpPr>
          <p:cNvPr id="3" name="내용 개체 틀 2">
            <a:extLst>
              <a:ext uri="{FF2B5EF4-FFF2-40B4-BE49-F238E27FC236}">
                <a16:creationId xmlns:a16="http://schemas.microsoft.com/office/drawing/2014/main" id="{07363B11-2015-52BF-5929-ADBE73B0E14F}"/>
              </a:ext>
            </a:extLst>
          </p:cNvPr>
          <p:cNvSpPr>
            <a:spLocks noGrp="1"/>
          </p:cNvSpPr>
          <p:nvPr>
            <p:ph idx="1"/>
          </p:nvPr>
        </p:nvSpPr>
        <p:spPr>
          <a:xfrm>
            <a:off x="838200" y="1620629"/>
            <a:ext cx="8358051" cy="364535"/>
          </a:xfrm>
        </p:spPr>
        <p:txBody>
          <a:bodyPr>
            <a:normAutofit lnSpcReduction="10000"/>
          </a:bodyPr>
          <a:lstStyle/>
          <a:p>
            <a:r>
              <a:rPr lang="en-US" altLang="ko-KR" sz="2000" dirty="0">
                <a:ea typeface="나눔스퀘어_ac ExtraBold" panose="020B0600000101010101" pitchFamily="50" charset="-127"/>
              </a:rPr>
              <a:t>Supplementary table</a:t>
            </a:r>
            <a:endParaRPr lang="ko-KR" altLang="en-US" sz="2000" dirty="0"/>
          </a:p>
        </p:txBody>
      </p:sp>
      <p:pic>
        <p:nvPicPr>
          <p:cNvPr id="5" name="내용 개체 틀 6">
            <a:extLst>
              <a:ext uri="{FF2B5EF4-FFF2-40B4-BE49-F238E27FC236}">
                <a16:creationId xmlns:a16="http://schemas.microsoft.com/office/drawing/2014/main" id="{73DC05F8-0C34-1E21-191C-D1DC2970741B}"/>
              </a:ext>
            </a:extLst>
          </p:cNvPr>
          <p:cNvPicPr>
            <a:picLocks noChangeAspect="1"/>
          </p:cNvPicPr>
          <p:nvPr/>
        </p:nvPicPr>
        <p:blipFill rotWithShape="1">
          <a:blip r:embed="rId2">
            <a:extLst>
              <a:ext uri="{28A0092B-C50C-407E-A947-70E740481C1C}">
                <a14:useLocalDpi xmlns:a14="http://schemas.microsoft.com/office/drawing/2010/main" val="0"/>
              </a:ext>
            </a:extLst>
          </a:blip>
          <a:srcRect l="4900" t="9161" r="5195" b="16315"/>
          <a:stretch/>
        </p:blipFill>
        <p:spPr>
          <a:xfrm>
            <a:off x="2120574" y="1915104"/>
            <a:ext cx="7950851" cy="4942896"/>
          </a:xfrm>
          <a:prstGeom prst="rect">
            <a:avLst/>
          </a:prstGeom>
        </p:spPr>
      </p:pic>
      <p:sp>
        <p:nvSpPr>
          <p:cNvPr id="4" name="직사각형 3">
            <a:extLst>
              <a:ext uri="{FF2B5EF4-FFF2-40B4-BE49-F238E27FC236}">
                <a16:creationId xmlns:a16="http://schemas.microsoft.com/office/drawing/2014/main" id="{DD859498-7E53-B1AC-8047-9D01EFEB4526}"/>
              </a:ext>
            </a:extLst>
          </p:cNvPr>
          <p:cNvSpPr/>
          <p:nvPr/>
        </p:nvSpPr>
        <p:spPr>
          <a:xfrm>
            <a:off x="2194559" y="5547360"/>
            <a:ext cx="7750629" cy="73152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Tree>
    <p:extLst>
      <p:ext uri="{BB962C8B-B14F-4D97-AF65-F5344CB8AC3E}">
        <p14:creationId xmlns:p14="http://schemas.microsoft.com/office/powerpoint/2010/main" val="3463939407"/>
      </p:ext>
    </p:extLst>
  </p:cSld>
  <p:clrMapOvr>
    <a:masterClrMapping/>
  </p:clrMapOvr>
</p:sld>
</file>

<file path=ppt/theme/theme1.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맑은 고딕"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맑은 고딕"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569</TotalTime>
  <Words>1384</Words>
  <Application>Microsoft Office PowerPoint</Application>
  <PresentationFormat>와이드스크린</PresentationFormat>
  <Paragraphs>192</Paragraphs>
  <Slides>23</Slides>
  <Notes>0</Notes>
  <HiddenSlides>0</HiddenSlides>
  <MMClips>0</MMClips>
  <ScaleCrop>false</ScaleCrop>
  <HeadingPairs>
    <vt:vector size="6" baseType="variant">
      <vt:variant>
        <vt:lpstr>사용한 글꼴</vt:lpstr>
      </vt:variant>
      <vt:variant>
        <vt:i4>6</vt:i4>
      </vt:variant>
      <vt:variant>
        <vt:lpstr>테마</vt:lpstr>
      </vt:variant>
      <vt:variant>
        <vt:i4>1</vt:i4>
      </vt:variant>
      <vt:variant>
        <vt:lpstr>슬라이드 제목</vt:lpstr>
      </vt:variant>
      <vt:variant>
        <vt:i4>23</vt:i4>
      </vt:variant>
    </vt:vector>
  </HeadingPairs>
  <TitlesOfParts>
    <vt:vector size="30" baseType="lpstr">
      <vt:lpstr>Lato-Regular</vt:lpstr>
      <vt:lpstr>나눔스퀘어_ac Bold</vt:lpstr>
      <vt:lpstr>나눔스퀘어_ac ExtraBold</vt:lpstr>
      <vt:lpstr>맑은 고딕</vt:lpstr>
      <vt:lpstr>Arial</vt:lpstr>
      <vt:lpstr>Wingdings</vt:lpstr>
      <vt:lpstr>Office 테마</vt:lpstr>
      <vt:lpstr>Does the use of a uterine manipulator in robotic surgery for early-stage endometrial cancer affect oncological outcomes?</vt:lpstr>
      <vt:lpstr>Introduction </vt:lpstr>
      <vt:lpstr>Introduction </vt:lpstr>
      <vt:lpstr>Materials &amp; Methods</vt:lpstr>
      <vt:lpstr>Materials &amp; Methods</vt:lpstr>
      <vt:lpstr>Materials &amp; Methods</vt:lpstr>
      <vt:lpstr>Materials &amp; Methods</vt:lpstr>
      <vt:lpstr>Results</vt:lpstr>
      <vt:lpstr>Results</vt:lpstr>
      <vt:lpstr>Results</vt:lpstr>
      <vt:lpstr>Results</vt:lpstr>
      <vt:lpstr>Results</vt:lpstr>
      <vt:lpstr>Results </vt:lpstr>
      <vt:lpstr>Results </vt:lpstr>
      <vt:lpstr>Discussion </vt:lpstr>
      <vt:lpstr>Discussion</vt:lpstr>
      <vt:lpstr>Discussion</vt:lpstr>
      <vt:lpstr>Discussion</vt:lpstr>
      <vt:lpstr>Strength vs Limitation  </vt:lpstr>
      <vt:lpstr>Conclusion</vt:lpstr>
      <vt:lpstr>Questions </vt:lpstr>
      <vt:lpstr>PowerPoint 프레젠테이션</vt:lpstr>
      <vt:lpstr>Keiichi Isaka, MD, PhD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Does the use of a uterine manipulator in robotic surgery for early-stage endometrial cancer affect oncological outcomes?</dc:title>
  <dc:creator>이원무</dc:creator>
  <cp:lastModifiedBy>user</cp:lastModifiedBy>
  <cp:revision>9</cp:revision>
  <dcterms:created xsi:type="dcterms:W3CDTF">2022-10-22T06:50:59Z</dcterms:created>
  <dcterms:modified xsi:type="dcterms:W3CDTF">2022-11-05T01:23:57Z</dcterms:modified>
</cp:coreProperties>
</file>